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75" r:id="rId4"/>
    <p:sldId id="276" r:id="rId5"/>
    <p:sldId id="286" r:id="rId6"/>
    <p:sldId id="267" r:id="rId7"/>
    <p:sldId id="287" r:id="rId8"/>
    <p:sldId id="279" r:id="rId9"/>
    <p:sldId id="280" r:id="rId10"/>
    <p:sldId id="281" r:id="rId11"/>
    <p:sldId id="282" r:id="rId12"/>
    <p:sldId id="283" r:id="rId13"/>
    <p:sldId id="284" r:id="rId14"/>
    <p:sldId id="285" r:id="rId15"/>
    <p:sldId id="260" r:id="rId16"/>
    <p:sldId id="261" r:id="rId17"/>
    <p:sldId id="277" r:id="rId18"/>
    <p:sldId id="278" r:id="rId19"/>
    <p:sldId id="268" r:id="rId20"/>
    <p:sldId id="269" r:id="rId21"/>
    <p:sldId id="270" r:id="rId22"/>
    <p:sldId id="265" r:id="rId23"/>
    <p:sldId id="262" r:id="rId24"/>
    <p:sldId id="264" r:id="rId25"/>
    <p:sldId id="263" r:id="rId26"/>
    <p:sldId id="272" r:id="rId27"/>
    <p:sldId id="258"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976"/>
    <p:restoredTop sz="94890" autoAdjust="0"/>
  </p:normalViewPr>
  <p:slideViewPr>
    <p:cSldViewPr snapToGrid="0" snapToObjects="1">
      <p:cViewPr>
        <p:scale>
          <a:sx n="100" d="100"/>
          <a:sy n="100" d="100"/>
        </p:scale>
        <p:origin x="1656" y="5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CBBEA5-B88D-924C-B88D-07A70742713F}" type="datetimeFigureOut">
              <a:rPr lang="en-US" smtClean="0"/>
              <a:t>1/23/17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72AFF75-0507-C84D-B258-67C61FE62C1F}" type="slidenum">
              <a:rPr lang="en-US" smtClean="0"/>
              <a:t>‹#›</a:t>
            </a:fld>
            <a:endParaRPr lang="en-US"/>
          </a:p>
        </p:txBody>
      </p:sp>
    </p:spTree>
    <p:extLst>
      <p:ext uri="{BB962C8B-B14F-4D97-AF65-F5344CB8AC3E}">
        <p14:creationId xmlns:p14="http://schemas.microsoft.com/office/powerpoint/2010/main" val="11238945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en.wikipedia.org/wiki/Input/output" TargetMode="External"/><Relationship Id="rId4" Type="http://schemas.openxmlformats.org/officeDocument/2006/relationships/hyperlink" Target="https://en.wikipedia.org/wiki/Signalling_(telecommunication)" TargetMode="External"/><Relationship Id="rId5" Type="http://schemas.openxmlformats.org/officeDocument/2006/relationships/hyperlink" Target="https://en.wikipedia.org/wiki/Computer_port_(hardware)" TargetMode="External"/><Relationship Id="rId6" Type="http://schemas.openxmlformats.org/officeDocument/2006/relationships/hyperlink" Target="https://en.wikipedia.org/wiki/Jam_signal" TargetMode="External"/><Relationship Id="rId7" Type="http://schemas.openxmlformats.org/officeDocument/2006/relationships/hyperlink" Target="https://en.wikipedia.org/wiki/Collision_(telecommunications)" TargetMode="External"/><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2</a:t>
            </a:fld>
            <a:endParaRPr lang="en-US"/>
          </a:p>
        </p:txBody>
      </p:sp>
    </p:spTree>
    <p:extLst>
      <p:ext uri="{BB962C8B-B14F-4D97-AF65-F5344CB8AC3E}">
        <p14:creationId xmlns:p14="http://schemas.microsoft.com/office/powerpoint/2010/main" val="361655566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As a final note on ARP cache poisoning, you should be very aware of the roles of the systems for which you implement this process. For instance, do not use this technique when the target device is something with very high network utilization, such as a file server with a 1Gbps link to the network (especially if your analyzer system provides only a 100Mbps link).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This rerouting can create a </a:t>
            </a:r>
            <a:r>
              <a:rPr lang="en-US" sz="1200" kern="1200" dirty="0" err="1" smtClean="0">
                <a:solidFill>
                  <a:schemeClr val="tx1"/>
                </a:solidFill>
                <a:effectLst/>
                <a:latin typeface="+mn-lt"/>
                <a:ea typeface="+mn-ea"/>
                <a:cs typeface="+mn-cs"/>
              </a:rPr>
              <a:t>DoS</a:t>
            </a:r>
            <a:r>
              <a:rPr lang="en-US" sz="1200" kern="1200" dirty="0" smtClean="0">
                <a:solidFill>
                  <a:schemeClr val="tx1"/>
                </a:solidFill>
                <a:effectLst/>
                <a:latin typeface="+mn-lt"/>
                <a:ea typeface="+mn-ea"/>
                <a:cs typeface="+mn-cs"/>
              </a:rPr>
              <a:t>-type effect on the machine you are analyzing, which will result in degraded network </a:t>
            </a:r>
            <a:r>
              <a:rPr lang="en-US" sz="1200" kern="1200" dirty="0" err="1" smtClean="0">
                <a:solidFill>
                  <a:schemeClr val="tx1"/>
                </a:solidFill>
                <a:effectLst/>
                <a:latin typeface="+mn-lt"/>
                <a:ea typeface="+mn-ea"/>
                <a:cs typeface="+mn-cs"/>
              </a:rPr>
              <a:t>perfor</a:t>
            </a:r>
            <a:r>
              <a:rPr lang="en-US" sz="1200" kern="1200" dirty="0" smtClean="0">
                <a:solidFill>
                  <a:schemeClr val="tx1"/>
                </a:solidFill>
                <a:effectLst/>
                <a:latin typeface="+mn-lt"/>
                <a:ea typeface="+mn-ea"/>
                <a:cs typeface="+mn-cs"/>
              </a:rPr>
              <a:t>- </a:t>
            </a:r>
            <a:r>
              <a:rPr lang="en-US" sz="1200" kern="1200" dirty="0" err="1" smtClean="0">
                <a:solidFill>
                  <a:schemeClr val="tx1"/>
                </a:solidFill>
                <a:effectLst/>
                <a:latin typeface="+mn-lt"/>
                <a:ea typeface="+mn-ea"/>
                <a:cs typeface="+mn-cs"/>
              </a:rPr>
              <a:t>mance</a:t>
            </a:r>
            <a:r>
              <a:rPr lang="en-US" sz="1200" kern="1200" dirty="0" smtClean="0">
                <a:solidFill>
                  <a:schemeClr val="tx1"/>
                </a:solidFill>
                <a:effectLst/>
                <a:latin typeface="+mn-lt"/>
                <a:ea typeface="+mn-ea"/>
                <a:cs typeface="+mn-cs"/>
              </a:rPr>
              <a:t> and faulty analysis data. </a:t>
            </a:r>
            <a:endParaRPr lang="en-US" dirty="0" smtClean="0"/>
          </a:p>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19</a:t>
            </a:fld>
            <a:endParaRPr lang="en-US"/>
          </a:p>
        </p:txBody>
      </p:sp>
    </p:spTree>
    <p:extLst>
      <p:ext uri="{BB962C8B-B14F-4D97-AF65-F5344CB8AC3E}">
        <p14:creationId xmlns:p14="http://schemas.microsoft.com/office/powerpoint/2010/main" val="8455709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Switch</a:t>
            </a:r>
          </a:p>
          <a:p>
            <a:r>
              <a:rPr lang="en-US" dirty="0" smtClean="0"/>
              <a:t>Router</a:t>
            </a:r>
          </a:p>
          <a:p>
            <a:r>
              <a:rPr lang="en-US" dirty="0" smtClean="0"/>
              <a:t>Gateway</a:t>
            </a:r>
          </a:p>
          <a:p>
            <a:r>
              <a:rPr lang="en-US" dirty="0" smtClean="0"/>
              <a:t>Firewall</a:t>
            </a:r>
            <a:r>
              <a:rPr lang="is-IS" dirty="0" smtClean="0"/>
              <a:t>…</a:t>
            </a:r>
            <a:endParaRPr lang="en-US" dirty="0" smtClean="0"/>
          </a:p>
        </p:txBody>
      </p:sp>
      <p:sp>
        <p:nvSpPr>
          <p:cNvPr id="4" name="Slide Number Placeholder 3"/>
          <p:cNvSpPr>
            <a:spLocks noGrp="1"/>
          </p:cNvSpPr>
          <p:nvPr>
            <p:ph type="sldNum" sz="quarter" idx="10"/>
          </p:nvPr>
        </p:nvSpPr>
        <p:spPr/>
        <p:txBody>
          <a:bodyPr/>
          <a:lstStyle/>
          <a:p>
            <a:fld id="{B72AFF75-0507-C84D-B258-67C61FE62C1F}" type="slidenum">
              <a:rPr lang="en-US" smtClean="0"/>
              <a:t>8</a:t>
            </a:fld>
            <a:endParaRPr lang="en-US"/>
          </a:p>
        </p:txBody>
      </p:sp>
    </p:spTree>
    <p:extLst>
      <p:ext uri="{BB962C8B-B14F-4D97-AF65-F5344CB8AC3E}">
        <p14:creationId xmlns:p14="http://schemas.microsoft.com/office/powerpoint/2010/main" val="127688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Far more common nowadays is an active hub, which, as well as providing a path for the data signals, regenerates the signal before it forwards it to all of the connected devices. A hub does not perform any processing on the data that it forwards, nor does it perform any error checking.</a:t>
            </a:r>
          </a:p>
          <a:p>
            <a:endParaRPr lang="en-US" dirty="0" smtClean="0"/>
          </a:p>
          <a:p>
            <a:r>
              <a:rPr lang="en-US" sz="1200" b="0" i="0" kern="1200" dirty="0" smtClean="0">
                <a:solidFill>
                  <a:schemeClr val="tx1"/>
                </a:solidFill>
                <a:effectLst/>
                <a:latin typeface="+mn-lt"/>
                <a:ea typeface="+mn-ea"/>
                <a:cs typeface="+mn-cs"/>
              </a:rPr>
              <a:t>multiple </a:t>
            </a:r>
            <a:r>
              <a:rPr lang="en-US" sz="1200" b="0" i="0" u="none" strike="noStrike" kern="1200" dirty="0" smtClean="0">
                <a:solidFill>
                  <a:schemeClr val="tx1"/>
                </a:solidFill>
                <a:effectLst/>
                <a:latin typeface="+mn-lt"/>
                <a:ea typeface="+mn-ea"/>
                <a:cs typeface="+mn-cs"/>
                <a:hlinkClick r:id="rId3" tooltip="Input/output"/>
              </a:rPr>
              <a:t>input/output</a:t>
            </a:r>
            <a:r>
              <a:rPr lang="en-US" sz="1200" b="0" i="0" kern="1200" dirty="0" smtClean="0">
                <a:solidFill>
                  <a:schemeClr val="tx1"/>
                </a:solidFill>
                <a:effectLst/>
                <a:latin typeface="+mn-lt"/>
                <a:ea typeface="+mn-ea"/>
                <a:cs typeface="+mn-cs"/>
              </a:rPr>
              <a:t> (I/O) ports, in which a </a:t>
            </a:r>
            <a:r>
              <a:rPr lang="en-US" sz="1200" b="0" i="0" u="none" strike="noStrike" kern="1200" dirty="0" smtClean="0">
                <a:solidFill>
                  <a:schemeClr val="tx1"/>
                </a:solidFill>
                <a:effectLst/>
                <a:latin typeface="+mn-lt"/>
                <a:ea typeface="+mn-ea"/>
                <a:cs typeface="+mn-cs"/>
                <a:hlinkClick r:id="rId4" tooltip="Signalling (telecommunication)"/>
              </a:rPr>
              <a:t>signal</a:t>
            </a:r>
            <a:r>
              <a:rPr lang="en-US" sz="1200" b="0" i="0" kern="1200" dirty="0" smtClean="0">
                <a:solidFill>
                  <a:schemeClr val="tx1"/>
                </a:solidFill>
                <a:effectLst/>
                <a:latin typeface="+mn-lt"/>
                <a:ea typeface="+mn-ea"/>
                <a:cs typeface="+mn-cs"/>
              </a:rPr>
              <a:t> introduced at the input of any </a:t>
            </a:r>
            <a:r>
              <a:rPr lang="en-US" sz="1200" b="0" i="0" u="none" strike="noStrike" kern="1200" dirty="0" smtClean="0">
                <a:solidFill>
                  <a:schemeClr val="tx1"/>
                </a:solidFill>
                <a:effectLst/>
                <a:latin typeface="+mn-lt"/>
                <a:ea typeface="+mn-ea"/>
                <a:cs typeface="+mn-cs"/>
                <a:hlinkClick r:id="rId5" tooltip="Computer port (hardware)"/>
              </a:rPr>
              <a:t>port</a:t>
            </a:r>
            <a:r>
              <a:rPr lang="en-US" sz="1200" b="0" i="0" kern="1200" dirty="0" smtClean="0">
                <a:solidFill>
                  <a:schemeClr val="tx1"/>
                </a:solidFill>
                <a:effectLst/>
                <a:latin typeface="+mn-lt"/>
                <a:ea typeface="+mn-ea"/>
                <a:cs typeface="+mn-cs"/>
              </a:rPr>
              <a:t> appears at the output of every port except the original incoming</a:t>
            </a: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Repeater hubs also participate in collision detection, forwarding a </a:t>
            </a:r>
            <a:r>
              <a:rPr lang="en-US" sz="1200" b="0" i="0" u="none" strike="noStrike" kern="1200" dirty="0" smtClean="0">
                <a:solidFill>
                  <a:schemeClr val="tx1"/>
                </a:solidFill>
                <a:effectLst/>
                <a:latin typeface="+mn-lt"/>
                <a:ea typeface="+mn-ea"/>
                <a:cs typeface="+mn-cs"/>
                <a:hlinkClick r:id="rId6" tooltip="Jam signal"/>
              </a:rPr>
              <a:t>jam signal</a:t>
            </a:r>
            <a:r>
              <a:rPr lang="en-US" sz="1200" b="0" i="0" kern="1200" dirty="0" smtClean="0">
                <a:solidFill>
                  <a:schemeClr val="tx1"/>
                </a:solidFill>
                <a:effectLst/>
                <a:latin typeface="+mn-lt"/>
                <a:ea typeface="+mn-ea"/>
                <a:cs typeface="+mn-cs"/>
              </a:rPr>
              <a:t> to all ports if it detects a </a:t>
            </a:r>
            <a:r>
              <a:rPr lang="en-US" sz="1200" b="0" i="0" u="none" strike="noStrike" kern="1200" dirty="0" smtClean="0">
                <a:solidFill>
                  <a:schemeClr val="tx1"/>
                </a:solidFill>
                <a:effectLst/>
                <a:latin typeface="+mn-lt"/>
                <a:ea typeface="+mn-ea"/>
                <a:cs typeface="+mn-cs"/>
                <a:hlinkClick r:id="rId7" tooltip="Collision (telecommunications)"/>
              </a:rPr>
              <a:t>collision</a:t>
            </a:r>
            <a:r>
              <a:rPr lang="en-US" sz="1200" b="0" i="0" kern="1200" dirty="0" smtClean="0">
                <a:solidFill>
                  <a:schemeClr val="tx1"/>
                </a:solidFill>
                <a:effectLst/>
                <a:latin typeface="+mn-lt"/>
                <a:ea typeface="+mn-ea"/>
                <a:cs typeface="+mn-cs"/>
              </a:rPr>
              <a:t>. </a:t>
            </a:r>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9</a:t>
            </a:fld>
            <a:endParaRPr lang="en-US"/>
          </a:p>
        </p:txBody>
      </p:sp>
    </p:spTree>
    <p:extLst>
      <p:ext uri="{BB962C8B-B14F-4D97-AF65-F5344CB8AC3E}">
        <p14:creationId xmlns:p14="http://schemas.microsoft.com/office/powerpoint/2010/main" val="19565876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switch would send a broadcast out all its ports</a:t>
            </a:r>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11</a:t>
            </a:fld>
            <a:endParaRPr lang="en-US"/>
          </a:p>
        </p:txBody>
      </p:sp>
    </p:spTree>
    <p:extLst>
      <p:ext uri="{BB962C8B-B14F-4D97-AF65-F5344CB8AC3E}">
        <p14:creationId xmlns:p14="http://schemas.microsoft.com/office/powerpoint/2010/main" val="318698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13</a:t>
            </a:fld>
            <a:endParaRPr lang="en-US"/>
          </a:p>
        </p:txBody>
      </p:sp>
    </p:spTree>
    <p:extLst>
      <p:ext uri="{BB962C8B-B14F-4D97-AF65-F5344CB8AC3E}">
        <p14:creationId xmlns:p14="http://schemas.microsoft.com/office/powerpoint/2010/main" val="10387850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14</a:t>
            </a:fld>
            <a:endParaRPr lang="en-US"/>
          </a:p>
        </p:txBody>
      </p:sp>
    </p:spTree>
    <p:extLst>
      <p:ext uri="{BB962C8B-B14F-4D97-AF65-F5344CB8AC3E}">
        <p14:creationId xmlns:p14="http://schemas.microsoft.com/office/powerpoint/2010/main" val="1011365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3" indent="0" algn="l" defTabSz="457200" rtl="0" eaLnBrk="1" fontAlgn="auto" latinLnBrk="0" hangingPunct="1">
              <a:lnSpc>
                <a:spcPct val="100000"/>
              </a:lnSpc>
              <a:spcBef>
                <a:spcPts val="0"/>
              </a:spcBef>
              <a:spcAft>
                <a:spcPts val="0"/>
              </a:spcAft>
              <a:buClrTx/>
              <a:buSzTx/>
              <a:buFontTx/>
              <a:buNone/>
              <a:tabLst/>
              <a:defRPr/>
            </a:pPr>
            <a:r>
              <a:rPr lang="en-US" dirty="0" smtClean="0"/>
              <a:t>ARP poisoning – make host/hosts</a:t>
            </a:r>
            <a:r>
              <a:rPr lang="en-US" baseline="0" dirty="0" smtClean="0"/>
              <a:t> on the network think that you are the gateway/router</a:t>
            </a:r>
            <a:endParaRPr lang="en-US" dirty="0" smtClean="0"/>
          </a:p>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16</a:t>
            </a:fld>
            <a:endParaRPr lang="en-US"/>
          </a:p>
        </p:txBody>
      </p:sp>
    </p:spTree>
    <p:extLst>
      <p:ext uri="{BB962C8B-B14F-4D97-AF65-F5344CB8AC3E}">
        <p14:creationId xmlns:p14="http://schemas.microsoft.com/office/powerpoint/2010/main" val="210822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17</a:t>
            </a:fld>
            <a:endParaRPr lang="en-US"/>
          </a:p>
        </p:txBody>
      </p:sp>
    </p:spTree>
    <p:extLst>
      <p:ext uri="{BB962C8B-B14F-4D97-AF65-F5344CB8AC3E}">
        <p14:creationId xmlns:p14="http://schemas.microsoft.com/office/powerpoint/2010/main" val="15280311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A network </a:t>
            </a:r>
            <a:r>
              <a:rPr lang="en-US" sz="1200" i="1" kern="1200" dirty="0" smtClean="0">
                <a:solidFill>
                  <a:schemeClr val="tx1"/>
                </a:solidFill>
                <a:effectLst/>
                <a:latin typeface="+mn-lt"/>
                <a:ea typeface="+mn-ea"/>
                <a:cs typeface="+mn-cs"/>
              </a:rPr>
              <a:t>tap </a:t>
            </a:r>
            <a:r>
              <a:rPr lang="en-US" sz="1200" kern="1200" dirty="0" smtClean="0">
                <a:solidFill>
                  <a:schemeClr val="tx1"/>
                </a:solidFill>
                <a:effectLst/>
                <a:latin typeface="+mn-lt"/>
                <a:ea typeface="+mn-ea"/>
                <a:cs typeface="+mn-cs"/>
              </a:rPr>
              <a:t>is a hardware device that you can place between two points on your cabling system in order to capture the packets between those two points. As with </a:t>
            </a:r>
            <a:r>
              <a:rPr lang="en-US" sz="1200" kern="1200" dirty="0" err="1" smtClean="0">
                <a:solidFill>
                  <a:schemeClr val="tx1"/>
                </a:solidFill>
                <a:effectLst/>
                <a:latin typeface="+mn-lt"/>
                <a:ea typeface="+mn-ea"/>
                <a:cs typeface="+mn-cs"/>
              </a:rPr>
              <a:t>hubbing</a:t>
            </a:r>
            <a:r>
              <a:rPr lang="en-US" sz="1200" kern="1200" dirty="0" smtClean="0">
                <a:solidFill>
                  <a:schemeClr val="tx1"/>
                </a:solidFill>
                <a:effectLst/>
                <a:latin typeface="+mn-lt"/>
                <a:ea typeface="+mn-ea"/>
                <a:cs typeface="+mn-cs"/>
              </a:rPr>
              <a:t> out, you place a piece of hardware on the network that allows you to capture the packets you need. The difference is that rather than using a hub, you use a specialized piece of hardware designed for net- work analysis.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Guidelines for Packet Sniffing in a Switched Environment </a:t>
            </a:r>
          </a:p>
          <a:p>
            <a:r>
              <a:rPr lang="en-US" sz="1200" kern="1200" dirty="0" smtClean="0">
                <a:solidFill>
                  <a:schemeClr val="tx1"/>
                </a:solidFill>
                <a:effectLst/>
                <a:latin typeface="+mn-lt"/>
                <a:ea typeface="+mn-ea"/>
                <a:cs typeface="+mn-cs"/>
              </a:rPr>
              <a:t>Port mirroring:</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Usually preferred because it leaves no network footprint and no additional packets are generated as a result of it.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Can be configured without taking the client offline, which is convenient when mirroring router or server ports. </a:t>
            </a:r>
            <a:endParaRPr lang="en-US" dirty="0" smtClean="0"/>
          </a:p>
          <a:p>
            <a:endParaRPr lang="en-US" dirty="0" smtClean="0"/>
          </a:p>
          <a:p>
            <a:r>
              <a:rPr lang="en-US" sz="1200" kern="1200" dirty="0" err="1" smtClean="0">
                <a:solidFill>
                  <a:schemeClr val="tx1"/>
                </a:solidFill>
                <a:effectLst/>
                <a:latin typeface="+mn-lt"/>
                <a:ea typeface="+mn-ea"/>
                <a:cs typeface="+mn-cs"/>
              </a:rPr>
              <a:t>Hubbing</a:t>
            </a:r>
            <a:r>
              <a:rPr lang="en-US" sz="1200" kern="1200" dirty="0" smtClean="0">
                <a:solidFill>
                  <a:schemeClr val="tx1"/>
                </a:solidFill>
                <a:effectLst/>
                <a:latin typeface="+mn-lt"/>
                <a:ea typeface="+mn-ea"/>
                <a:cs typeface="+mn-cs"/>
              </a:rPr>
              <a:t> out:</a:t>
            </a:r>
          </a:p>
          <a:p>
            <a:r>
              <a:rPr lang="en-US" sz="1200" kern="1200" dirty="0" smtClean="0">
                <a:solidFill>
                  <a:schemeClr val="tx1"/>
                </a:solidFill>
                <a:effectLst/>
                <a:latin typeface="+mn-lt"/>
                <a:ea typeface="+mn-ea"/>
                <a:cs typeface="+mn-cs"/>
              </a:rPr>
              <a:t>Ideal when you are not concerned about taking the host temporarily offline.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Ineffective when you must capture traffic from multiple hosts, as collisions and dropped packets will be imminent. </a:t>
            </a:r>
            <a:endParaRPr lang="en-US" dirty="0" smtClean="0"/>
          </a:p>
          <a:p>
            <a:r>
              <a:rPr lang="en-US" sz="1200" kern="1200" dirty="0" smtClean="0">
                <a:solidFill>
                  <a:schemeClr val="tx1"/>
                </a:solidFill>
                <a:effectLst/>
                <a:latin typeface="+mn-lt"/>
                <a:ea typeface="+mn-ea"/>
                <a:cs typeface="+mn-cs"/>
              </a:rPr>
              <a:t>Can result in lost packets on modern 100/1000Mbps hosts because most true hubs are only 10Mbps. </a:t>
            </a:r>
            <a:endParaRPr lang="en-US" dirty="0" smtClean="0"/>
          </a:p>
          <a:p>
            <a:endParaRPr lang="en-US" dirty="0" smtClean="0"/>
          </a:p>
          <a:p>
            <a:r>
              <a:rPr lang="en-US" sz="1200" kern="1200" dirty="0" smtClean="0">
                <a:solidFill>
                  <a:schemeClr val="tx1"/>
                </a:solidFill>
                <a:effectLst/>
                <a:latin typeface="+mn-lt"/>
                <a:ea typeface="+mn-ea"/>
                <a:cs typeface="+mn-cs"/>
              </a:rPr>
              <a:t>Using a tap:</a:t>
            </a:r>
          </a:p>
          <a:p>
            <a:r>
              <a:rPr lang="en-US" sz="1200" kern="1200" dirty="0" smtClean="0">
                <a:solidFill>
                  <a:schemeClr val="tx1"/>
                </a:solidFill>
                <a:effectLst/>
                <a:latin typeface="+mn-lt"/>
                <a:ea typeface="+mn-ea"/>
                <a:cs typeface="+mn-cs"/>
              </a:rPr>
              <a:t>Ideal when you are not concerned about taking the host temporarily offline.</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The only option when you need to sniff traffic from a fiber-optic connection. </a:t>
            </a:r>
            <a:endParaRPr lang="en-US" dirty="0" smtClean="0"/>
          </a:p>
          <a:p>
            <a:r>
              <a:rPr lang="en-US" sz="1200" kern="1200" dirty="0" smtClean="0">
                <a:solidFill>
                  <a:schemeClr val="tx1"/>
                </a:solidFill>
                <a:effectLst/>
                <a:latin typeface="+mn-lt"/>
                <a:ea typeface="+mn-ea"/>
                <a:cs typeface="+mn-cs"/>
              </a:rPr>
              <a:t>Since taps are made for the task at hand and are up to par with modern network speeds, this method is superior to </a:t>
            </a:r>
            <a:r>
              <a:rPr lang="en-US" sz="1200" kern="1200" dirty="0" err="1" smtClean="0">
                <a:solidFill>
                  <a:schemeClr val="tx1"/>
                </a:solidFill>
                <a:effectLst/>
                <a:latin typeface="+mn-lt"/>
                <a:ea typeface="+mn-ea"/>
                <a:cs typeface="+mn-cs"/>
              </a:rPr>
              <a:t>hubbing</a:t>
            </a:r>
            <a:r>
              <a:rPr lang="en-US" sz="1200" kern="1200" dirty="0" smtClean="0">
                <a:solidFill>
                  <a:schemeClr val="tx1"/>
                </a:solidFill>
                <a:effectLst/>
                <a:latin typeface="+mn-lt"/>
                <a:ea typeface="+mn-ea"/>
                <a:cs typeface="+mn-cs"/>
              </a:rPr>
              <a:t> out.</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May be cost prohibitive when budgets are tight. </a:t>
            </a:r>
            <a:endParaRPr lang="en-US" dirty="0" smtClean="0"/>
          </a:p>
          <a:p>
            <a:endParaRPr lang="en-US" dirty="0" smtClean="0"/>
          </a:p>
          <a:p>
            <a:r>
              <a:rPr lang="en-US" sz="1200" kern="1200" dirty="0" smtClean="0">
                <a:solidFill>
                  <a:schemeClr val="tx1"/>
                </a:solidFill>
                <a:effectLst/>
                <a:latin typeface="+mn-lt"/>
                <a:ea typeface="+mn-ea"/>
                <a:cs typeface="+mn-cs"/>
              </a:rPr>
              <a:t>ARP cache poisoning:</a:t>
            </a:r>
          </a:p>
          <a:p>
            <a:r>
              <a:rPr lang="en-US" sz="1200" kern="1200" dirty="0" smtClean="0">
                <a:solidFill>
                  <a:schemeClr val="tx1"/>
                </a:solidFill>
                <a:effectLst/>
                <a:latin typeface="+mn-lt"/>
                <a:ea typeface="+mn-ea"/>
                <a:cs typeface="+mn-cs"/>
              </a:rPr>
              <a:t>Considered very sloppy, as it involves injecting packets onto the network in order to reroute traffic through your sniffer.</a:t>
            </a:r>
            <a:br>
              <a:rPr lang="en-US" sz="1200" kern="1200" dirty="0" smtClean="0">
                <a:solidFill>
                  <a:schemeClr val="tx1"/>
                </a:solidFill>
                <a:effectLst/>
                <a:latin typeface="+mn-lt"/>
                <a:ea typeface="+mn-ea"/>
                <a:cs typeface="+mn-cs"/>
              </a:rPr>
            </a:br>
            <a:r>
              <a:rPr lang="en-US" sz="1200" kern="1200" dirty="0" smtClean="0">
                <a:solidFill>
                  <a:schemeClr val="tx1"/>
                </a:solidFill>
                <a:effectLst/>
                <a:latin typeface="+mn-lt"/>
                <a:ea typeface="+mn-ea"/>
                <a:cs typeface="+mn-cs"/>
              </a:rPr>
              <a:t>Can be effective when you need to grab a quick capture of traffic from a device without taking it offline and where port mirroring is not an option. </a:t>
            </a:r>
            <a:endParaRPr lang="en-US" dirty="0" smtClean="0"/>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Direct install:</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Usually not recommended because if there is an issue with a host, that issue could cause packets to be dropped or manipulated in such a way that they are not represented accurately. </a:t>
            </a:r>
            <a:endParaRPr lang="en-US" dirty="0" smtClean="0"/>
          </a:p>
          <a:p>
            <a:r>
              <a:rPr lang="en-US" sz="1200" kern="1200" dirty="0" smtClean="0">
                <a:solidFill>
                  <a:schemeClr val="tx1"/>
                </a:solidFill>
                <a:effectLst/>
                <a:latin typeface="+mn-lt"/>
                <a:ea typeface="+mn-ea"/>
                <a:cs typeface="+mn-cs"/>
              </a:rPr>
              <a:t>The NIC of the host does not need to be in promiscuous mode. </a:t>
            </a:r>
            <a:endParaRPr lang="en-US" dirty="0" smtClean="0"/>
          </a:p>
          <a:p>
            <a:r>
              <a:rPr lang="en-US" sz="1200" kern="1200" dirty="0" smtClean="0">
                <a:solidFill>
                  <a:schemeClr val="tx1"/>
                </a:solidFill>
                <a:effectLst/>
                <a:latin typeface="+mn-lt"/>
                <a:ea typeface="+mn-ea"/>
                <a:cs typeface="+mn-cs"/>
              </a:rPr>
              <a:t>Best for test environments, examining/</a:t>
            </a:r>
            <a:r>
              <a:rPr lang="en-US" sz="1200" kern="1200" dirty="0" err="1" smtClean="0">
                <a:solidFill>
                  <a:schemeClr val="tx1"/>
                </a:solidFill>
                <a:effectLst/>
                <a:latin typeface="+mn-lt"/>
                <a:ea typeface="+mn-ea"/>
                <a:cs typeface="+mn-cs"/>
              </a:rPr>
              <a:t>baselining</a:t>
            </a:r>
            <a:r>
              <a:rPr lang="en-US" sz="1200" kern="1200" dirty="0" smtClean="0">
                <a:solidFill>
                  <a:schemeClr val="tx1"/>
                </a:solidFill>
                <a:effectLst/>
                <a:latin typeface="+mn-lt"/>
                <a:ea typeface="+mn-ea"/>
                <a:cs typeface="+mn-cs"/>
              </a:rPr>
              <a:t> performance, and examining capture files created elsewhere. </a:t>
            </a:r>
            <a:endParaRPr lang="en-US" dirty="0"/>
          </a:p>
        </p:txBody>
      </p:sp>
      <p:sp>
        <p:nvSpPr>
          <p:cNvPr id="4" name="Slide Number Placeholder 3"/>
          <p:cNvSpPr>
            <a:spLocks noGrp="1"/>
          </p:cNvSpPr>
          <p:nvPr>
            <p:ph type="sldNum" sz="quarter" idx="10"/>
          </p:nvPr>
        </p:nvSpPr>
        <p:spPr/>
        <p:txBody>
          <a:bodyPr/>
          <a:lstStyle/>
          <a:p>
            <a:fld id="{B72AFF75-0507-C84D-B258-67C61FE62C1F}" type="slidenum">
              <a:rPr lang="en-US" smtClean="0"/>
              <a:t>18</a:t>
            </a:fld>
            <a:endParaRPr lang="en-US"/>
          </a:p>
        </p:txBody>
      </p:sp>
    </p:spTree>
    <p:extLst>
      <p:ext uri="{BB962C8B-B14F-4D97-AF65-F5344CB8AC3E}">
        <p14:creationId xmlns:p14="http://schemas.microsoft.com/office/powerpoint/2010/main" val="959667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24E7684-AC30-CA42-9B5C-5BAF5120F162}"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35122771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4E7684-AC30-CA42-9B5C-5BAF5120F162}"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4096946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4E7684-AC30-CA42-9B5C-5BAF5120F162}"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16383625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24E7684-AC30-CA42-9B5C-5BAF5120F162}"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26535577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24E7684-AC30-CA42-9B5C-5BAF5120F162}" type="datetimeFigureOut">
              <a:rPr lang="en-US" smtClean="0"/>
              <a:t>1/23/17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19589244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24E7684-AC30-CA42-9B5C-5BAF5120F162}"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26001155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24E7684-AC30-CA42-9B5C-5BAF5120F162}" type="datetimeFigureOut">
              <a:rPr lang="en-US" smtClean="0"/>
              <a:t>1/23/17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4531001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24E7684-AC30-CA42-9B5C-5BAF5120F162}" type="datetimeFigureOut">
              <a:rPr lang="en-US" smtClean="0"/>
              <a:t>1/23/17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2872402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24E7684-AC30-CA42-9B5C-5BAF5120F162}" type="datetimeFigureOut">
              <a:rPr lang="en-US" smtClean="0"/>
              <a:t>1/23/17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33729956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4E7684-AC30-CA42-9B5C-5BAF5120F162}"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34089882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924E7684-AC30-CA42-9B5C-5BAF5120F162}" type="datetimeFigureOut">
              <a:rPr lang="en-US" smtClean="0"/>
              <a:t>1/23/17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54A7467-243F-F747-A35F-A6471107F4C4}" type="slidenum">
              <a:rPr lang="en-US" smtClean="0"/>
              <a:t>‹#›</a:t>
            </a:fld>
            <a:endParaRPr lang="en-US"/>
          </a:p>
        </p:txBody>
      </p:sp>
    </p:spTree>
    <p:extLst>
      <p:ext uri="{BB962C8B-B14F-4D97-AF65-F5344CB8AC3E}">
        <p14:creationId xmlns:p14="http://schemas.microsoft.com/office/powerpoint/2010/main" val="11844439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24E7684-AC30-CA42-9B5C-5BAF5120F162}" type="datetimeFigureOut">
              <a:rPr lang="en-US" smtClean="0"/>
              <a:t>1/23/17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54A7467-243F-F747-A35F-A6471107F4C4}" type="slidenum">
              <a:rPr lang="en-US" smtClean="0"/>
              <a:t>‹#›</a:t>
            </a:fld>
            <a:endParaRPr lang="en-US"/>
          </a:p>
        </p:txBody>
      </p:sp>
    </p:spTree>
    <p:extLst>
      <p:ext uri="{BB962C8B-B14F-4D97-AF65-F5344CB8AC3E}">
        <p14:creationId xmlns:p14="http://schemas.microsoft.com/office/powerpoint/2010/main" val="2355940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emf"/><Relationship Id="rId3" Type="http://schemas.openxmlformats.org/officeDocument/2006/relationships/image" Target="../media/image17.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www.wireshark.org/about.html" TargetMode="External"/><Relationship Id="rId4" Type="http://schemas.openxmlformats.org/officeDocument/2006/relationships/hyperlink" Target="http://www.dark-hack.net/index.php/weblog/view/sniffing_in_wired_environment_lan/" TargetMode="External"/><Relationship Id="rId1" Type="http://schemas.openxmlformats.org/officeDocument/2006/relationships/slideLayout" Target="../slideLayouts/slideLayout2.xml"/><Relationship Id="rId2" Type="http://schemas.openxmlformats.org/officeDocument/2006/relationships/hyperlink" Target="http://www.secdev.org/projects/scapy/doc/usage.html"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2.xml"/><Relationship Id="rId2" Type="http://schemas.openxmlformats.org/officeDocument/2006/relationships/hyperlink" Target="http://www.wireshark.org/download.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Sniffing Network Traffic</a:t>
            </a:r>
            <a:endParaRPr lang="en-US" dirty="0"/>
          </a:p>
        </p:txBody>
      </p:sp>
      <p:sp>
        <p:nvSpPr>
          <p:cNvPr id="4" name="Subtitle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254489866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Switches</a:t>
            </a:r>
            <a:endParaRPr lang="en-US" dirty="0"/>
          </a:p>
        </p:txBody>
      </p:sp>
      <p:sp>
        <p:nvSpPr>
          <p:cNvPr id="3" name="Content Placeholder 2"/>
          <p:cNvSpPr>
            <a:spLocks noGrp="1"/>
          </p:cNvSpPr>
          <p:nvPr>
            <p:ph idx="1"/>
          </p:nvPr>
        </p:nvSpPr>
        <p:spPr/>
        <p:txBody>
          <a:bodyPr>
            <a:normAutofit/>
          </a:bodyPr>
          <a:lstStyle/>
          <a:p>
            <a:r>
              <a:rPr lang="en-US" dirty="0" smtClean="0"/>
              <a:t>A device for connecting segments</a:t>
            </a:r>
          </a:p>
          <a:p>
            <a:r>
              <a:rPr lang="en-US" dirty="0" smtClean="0"/>
              <a:t>Switches are capable of inspecting data frames, determining the source and destination of that frame, and forwarding it appropriately</a:t>
            </a:r>
          </a:p>
          <a:p>
            <a:r>
              <a:rPr lang="en-US" dirty="0" smtClean="0"/>
              <a:t>Works in data link layer of OSI model</a:t>
            </a:r>
          </a:p>
        </p:txBody>
      </p:sp>
      <p:pic>
        <p:nvPicPr>
          <p:cNvPr id="4" name="Picture 3"/>
          <p:cNvPicPr>
            <a:picLocks noChangeAspect="1"/>
          </p:cNvPicPr>
          <p:nvPr/>
        </p:nvPicPr>
        <p:blipFill>
          <a:blip r:embed="rId2"/>
          <a:stretch>
            <a:fillRect/>
          </a:stretch>
        </p:blipFill>
        <p:spPr>
          <a:xfrm>
            <a:off x="0" y="4982848"/>
            <a:ext cx="9144000" cy="1875152"/>
          </a:xfrm>
          <a:prstGeom prst="rect">
            <a:avLst/>
          </a:prstGeom>
        </p:spPr>
      </p:pic>
    </p:spTree>
    <p:extLst>
      <p:ext uri="{BB962C8B-B14F-4D97-AF65-F5344CB8AC3E}">
        <p14:creationId xmlns:p14="http://schemas.microsoft.com/office/powerpoint/2010/main" val="201793374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65760"/>
            <a:ext cx="8229600" cy="5760403"/>
          </a:xfrm>
        </p:spPr>
        <p:txBody>
          <a:bodyPr>
            <a:normAutofit lnSpcReduction="10000"/>
          </a:bodyPr>
          <a:lstStyle/>
          <a:p>
            <a:r>
              <a:rPr lang="en-US" b="1" dirty="0"/>
              <a:t>Difference</a:t>
            </a:r>
            <a:r>
              <a:rPr lang="en-US" dirty="0"/>
              <a:t> between a </a:t>
            </a:r>
            <a:r>
              <a:rPr lang="en-US" b="1" dirty="0"/>
              <a:t>hub</a:t>
            </a:r>
            <a:r>
              <a:rPr lang="en-US" dirty="0"/>
              <a:t> and a </a:t>
            </a:r>
            <a:r>
              <a:rPr lang="en-US" b="1" dirty="0"/>
              <a:t>switch</a:t>
            </a:r>
            <a:r>
              <a:rPr lang="en-US" dirty="0"/>
              <a:t> is that all nodes connected to a hub share the bandwidth among themselves. While a device connected to a switch port has </a:t>
            </a:r>
            <a:r>
              <a:rPr lang="en-US" b="1" dirty="0"/>
              <a:t>the full bandwidth </a:t>
            </a:r>
            <a:r>
              <a:rPr lang="en-US" dirty="0"/>
              <a:t>all to </a:t>
            </a:r>
            <a:r>
              <a:rPr lang="en-US" dirty="0" smtClean="0"/>
              <a:t>itself</a:t>
            </a:r>
          </a:p>
          <a:p>
            <a:r>
              <a:rPr lang="en-US" dirty="0" smtClean="0"/>
              <a:t>Switch does this by learning the MAC address of the device attached to it (switch table)</a:t>
            </a:r>
            <a:endParaRPr lang="en-US" dirty="0"/>
          </a:p>
          <a:p>
            <a:r>
              <a:rPr lang="en-US" dirty="0" smtClean="0"/>
              <a:t>Note:</a:t>
            </a:r>
          </a:p>
          <a:p>
            <a:pPr lvl="1"/>
            <a:r>
              <a:rPr lang="en-US" dirty="0" smtClean="0"/>
              <a:t>A typical switch nowadays usually has command-line/web interface and an embedded SNMP agent for remote management</a:t>
            </a:r>
          </a:p>
          <a:p>
            <a:pPr lvl="1"/>
            <a:r>
              <a:rPr lang="en-US" dirty="0" smtClean="0"/>
              <a:t>Port mirroring, monitoring, and virtual LANs</a:t>
            </a:r>
          </a:p>
        </p:txBody>
      </p:sp>
    </p:spTree>
    <p:extLst>
      <p:ext uri="{BB962C8B-B14F-4D97-AF65-F5344CB8AC3E}">
        <p14:creationId xmlns:p14="http://schemas.microsoft.com/office/powerpoint/2010/main" val="50359412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0944" y="3543808"/>
            <a:ext cx="6437376" cy="3621024"/>
          </a:xfrm>
          <a:prstGeom prst="rect">
            <a:avLst/>
          </a:prstGeom>
        </p:spPr>
      </p:pic>
      <p:sp>
        <p:nvSpPr>
          <p:cNvPr id="2" name="Title 1"/>
          <p:cNvSpPr>
            <a:spLocks noGrp="1"/>
          </p:cNvSpPr>
          <p:nvPr>
            <p:ph type="title"/>
          </p:nvPr>
        </p:nvSpPr>
        <p:spPr/>
        <p:txBody>
          <a:bodyPr/>
          <a:lstStyle/>
          <a:p>
            <a:r>
              <a:rPr lang="en-US" dirty="0" smtClean="0"/>
              <a:t>Router</a:t>
            </a:r>
            <a:endParaRPr lang="en-US" dirty="0"/>
          </a:p>
        </p:txBody>
      </p:sp>
      <p:sp>
        <p:nvSpPr>
          <p:cNvPr id="3" name="Content Placeholder 2"/>
          <p:cNvSpPr>
            <a:spLocks noGrp="1"/>
          </p:cNvSpPr>
          <p:nvPr>
            <p:ph idx="1"/>
          </p:nvPr>
        </p:nvSpPr>
        <p:spPr/>
        <p:txBody>
          <a:bodyPr/>
          <a:lstStyle/>
          <a:p>
            <a:r>
              <a:rPr lang="en-US" dirty="0" smtClean="0"/>
              <a:t>A device uses to connect LANs</a:t>
            </a:r>
          </a:p>
          <a:p>
            <a:r>
              <a:rPr lang="en-US" dirty="0" smtClean="0"/>
              <a:t>It is an OSI network layer device</a:t>
            </a:r>
          </a:p>
          <a:p>
            <a:r>
              <a:rPr lang="en-US" dirty="0" smtClean="0"/>
              <a:t>Routers examine incoming IP packets to determine the destination IP address of the data and choose the best path for the packet through the network</a:t>
            </a:r>
          </a:p>
        </p:txBody>
      </p:sp>
    </p:spTree>
    <p:extLst>
      <p:ext uri="{BB962C8B-B14F-4D97-AF65-F5344CB8AC3E}">
        <p14:creationId xmlns:p14="http://schemas.microsoft.com/office/powerpoint/2010/main" val="18403011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0896"/>
            <a:ext cx="8229600" cy="5815267"/>
          </a:xfrm>
        </p:spPr>
        <p:txBody>
          <a:bodyPr/>
          <a:lstStyle/>
          <a:p>
            <a:r>
              <a:rPr lang="en-US" dirty="0" smtClean="0"/>
              <a:t>Routers exchange information between each other using routing protocols</a:t>
            </a:r>
          </a:p>
          <a:p>
            <a:r>
              <a:rPr lang="en-US" dirty="0" smtClean="0"/>
              <a:t>Each router maintains a routing table</a:t>
            </a:r>
          </a:p>
          <a:p>
            <a:endParaRPr lang="en-US" dirty="0"/>
          </a:p>
          <a:p>
            <a:endParaRPr lang="en-US" dirty="0" smtClean="0"/>
          </a:p>
        </p:txBody>
      </p:sp>
      <p:sp>
        <p:nvSpPr>
          <p:cNvPr id="2" name="TextBox 1"/>
          <p:cNvSpPr txBox="1"/>
          <p:nvPr/>
        </p:nvSpPr>
        <p:spPr>
          <a:xfrm>
            <a:off x="2653542" y="4620347"/>
            <a:ext cx="3572650" cy="369332"/>
          </a:xfrm>
          <a:prstGeom prst="rect">
            <a:avLst/>
          </a:prstGeom>
          <a:noFill/>
        </p:spPr>
        <p:txBody>
          <a:bodyPr wrap="none" rtlCol="0">
            <a:spAutoFit/>
          </a:bodyPr>
          <a:lstStyle/>
          <a:p>
            <a:r>
              <a:rPr lang="en-US" dirty="0" smtClean="0"/>
              <a:t>Example of a routing table on a host</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273300"/>
            <a:ext cx="9144000" cy="2298630"/>
          </a:xfrm>
          <a:prstGeom prst="rect">
            <a:avLst/>
          </a:prstGeom>
        </p:spPr>
      </p:pic>
    </p:spTree>
    <p:extLst>
      <p:ext uri="{BB962C8B-B14F-4D97-AF65-F5344CB8AC3E}">
        <p14:creationId xmlns:p14="http://schemas.microsoft.com/office/powerpoint/2010/main" val="21229014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Gateway</a:t>
            </a:r>
            <a:endParaRPr lang="en-US" dirty="0"/>
          </a:p>
        </p:txBody>
      </p:sp>
      <p:sp>
        <p:nvSpPr>
          <p:cNvPr id="3" name="Content Placeholder 2"/>
          <p:cNvSpPr>
            <a:spLocks noGrp="1"/>
          </p:cNvSpPr>
          <p:nvPr>
            <p:ph idx="1"/>
          </p:nvPr>
        </p:nvSpPr>
        <p:spPr/>
        <p:txBody>
          <a:bodyPr>
            <a:normAutofit lnSpcReduction="10000"/>
          </a:bodyPr>
          <a:lstStyle/>
          <a:p>
            <a:r>
              <a:rPr lang="en-US" dirty="0"/>
              <a:t>In a communications network, a network node equipped for interfacing with another </a:t>
            </a:r>
            <a:r>
              <a:rPr lang="en-US" dirty="0" smtClean="0"/>
              <a:t>network.</a:t>
            </a:r>
          </a:p>
          <a:p>
            <a:r>
              <a:rPr lang="en-US" dirty="0" smtClean="0"/>
              <a:t>Gateway works on OSI layers 4 to 7</a:t>
            </a:r>
          </a:p>
          <a:p>
            <a:r>
              <a:rPr lang="en-US" dirty="0" smtClean="0"/>
              <a:t>Gateway usually can communicate and convert between different protocols</a:t>
            </a:r>
          </a:p>
          <a:p>
            <a:r>
              <a:rPr lang="en-US" dirty="0"/>
              <a:t>In the network for an enterprise, a computer server acting as a gateway node is often also acting as a proxy server and a firewall server</a:t>
            </a:r>
            <a:r>
              <a:rPr lang="en-US" dirty="0" smtClean="0"/>
              <a:t>.</a:t>
            </a:r>
            <a:endParaRPr lang="en-US" dirty="0"/>
          </a:p>
        </p:txBody>
      </p:sp>
    </p:spTree>
    <p:extLst>
      <p:ext uri="{BB962C8B-B14F-4D97-AF65-F5344CB8AC3E}">
        <p14:creationId xmlns:p14="http://schemas.microsoft.com/office/powerpoint/2010/main" val="5754418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Star Network Topology</a:t>
            </a:r>
            <a:endParaRPr lang="en-US" dirty="0"/>
          </a:p>
        </p:txBody>
      </p:sp>
      <p:pic>
        <p:nvPicPr>
          <p:cNvPr id="4" name="Picture 3" descr="network topology.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680144"/>
            <a:ext cx="8936182" cy="6858000"/>
          </a:xfrm>
          <a:prstGeom prst="rect">
            <a:avLst/>
          </a:prstGeom>
        </p:spPr>
      </p:pic>
    </p:spTree>
    <p:extLst>
      <p:ext uri="{BB962C8B-B14F-4D97-AF65-F5344CB8AC3E}">
        <p14:creationId xmlns:p14="http://schemas.microsoft.com/office/powerpoint/2010/main" val="90553958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Sniffing in Wired Environment</a:t>
            </a:r>
            <a:endParaRPr lang="en-US" dirty="0"/>
          </a:p>
        </p:txBody>
      </p:sp>
      <p:sp>
        <p:nvSpPr>
          <p:cNvPr id="3" name="Content Placeholder 2"/>
          <p:cNvSpPr>
            <a:spLocks noGrp="1"/>
          </p:cNvSpPr>
          <p:nvPr>
            <p:ph idx="1"/>
          </p:nvPr>
        </p:nvSpPr>
        <p:spPr>
          <a:xfrm>
            <a:off x="457200" y="1600200"/>
            <a:ext cx="8229600" cy="4714437"/>
          </a:xfrm>
        </p:spPr>
        <p:txBody>
          <a:bodyPr>
            <a:normAutofit lnSpcReduction="10000"/>
          </a:bodyPr>
          <a:lstStyle/>
          <a:p>
            <a:r>
              <a:rPr lang="en-US" dirty="0" smtClean="0"/>
              <a:t>Network card has to be set in promiscuous mode</a:t>
            </a:r>
          </a:p>
          <a:p>
            <a:pPr>
              <a:lnSpc>
                <a:spcPct val="130000"/>
              </a:lnSpc>
            </a:pPr>
            <a:r>
              <a:rPr lang="en-US" dirty="0" smtClean="0"/>
              <a:t>Sniffing in a:</a:t>
            </a:r>
          </a:p>
          <a:p>
            <a:pPr marL="971550" lvl="1" indent="-514350">
              <a:buFont typeface="+mj-lt"/>
              <a:buAutoNum type="arabicPeriod"/>
            </a:pPr>
            <a:r>
              <a:rPr lang="en-US" i="1" dirty="0" smtClean="0"/>
              <a:t>Hub</a:t>
            </a:r>
            <a:r>
              <a:rPr lang="en-US" dirty="0" smtClean="0"/>
              <a:t> Environment</a:t>
            </a:r>
          </a:p>
          <a:p>
            <a:pPr marL="1371600" lvl="2" indent="-514350"/>
            <a:r>
              <a:rPr lang="en-US" dirty="0" smtClean="0"/>
              <a:t>Then this is all you need</a:t>
            </a:r>
          </a:p>
          <a:p>
            <a:pPr marL="971550" lvl="1" indent="-514350">
              <a:buFont typeface="+mj-lt"/>
              <a:buAutoNum type="arabicPeriod"/>
            </a:pPr>
            <a:r>
              <a:rPr lang="en-US" i="1" dirty="0" smtClean="0"/>
              <a:t>Switched </a:t>
            </a:r>
            <a:r>
              <a:rPr lang="en-US" dirty="0" smtClean="0"/>
              <a:t>Environment</a:t>
            </a:r>
            <a:endParaRPr lang="en-US" i="1" dirty="0" smtClean="0"/>
          </a:p>
          <a:p>
            <a:pPr lvl="2"/>
            <a:r>
              <a:rPr lang="en-US" dirty="0" smtClean="0"/>
              <a:t>Using a network tap or a span port</a:t>
            </a:r>
            <a:endParaRPr lang="en-US" dirty="0"/>
          </a:p>
          <a:p>
            <a:pPr lvl="2"/>
            <a:r>
              <a:rPr lang="en-US" dirty="0" smtClean="0"/>
              <a:t>Placing a hub between the router and the switch</a:t>
            </a:r>
          </a:p>
          <a:p>
            <a:pPr lvl="2"/>
            <a:r>
              <a:rPr lang="en-US" dirty="0" smtClean="0"/>
              <a:t>Redirecting the traffic to the sniffer</a:t>
            </a:r>
          </a:p>
          <a:p>
            <a:pPr lvl="3"/>
            <a:r>
              <a:rPr lang="en-US" dirty="0" smtClean="0"/>
              <a:t>ARP poisoning</a:t>
            </a:r>
          </a:p>
        </p:txBody>
      </p:sp>
    </p:spTree>
    <p:extLst>
      <p:ext uri="{BB962C8B-B14F-4D97-AF65-F5344CB8AC3E}">
        <p14:creationId xmlns:p14="http://schemas.microsoft.com/office/powerpoint/2010/main" val="295839656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8" name="Group 47"/>
          <p:cNvGrpSpPr/>
          <p:nvPr/>
        </p:nvGrpSpPr>
        <p:grpSpPr>
          <a:xfrm>
            <a:off x="741600" y="4529952"/>
            <a:ext cx="2245619" cy="1252730"/>
            <a:chOff x="795986" y="4471898"/>
            <a:chExt cx="2245619" cy="1252730"/>
          </a:xfrm>
        </p:grpSpPr>
        <p:grpSp>
          <p:nvGrpSpPr>
            <p:cNvPr id="44" name="Group 43"/>
            <p:cNvGrpSpPr/>
            <p:nvPr/>
          </p:nvGrpSpPr>
          <p:grpSpPr>
            <a:xfrm>
              <a:off x="805864" y="4471898"/>
              <a:ext cx="2235741" cy="875906"/>
              <a:chOff x="720706" y="4529952"/>
              <a:chExt cx="2235741" cy="875906"/>
            </a:xfrm>
          </p:grpSpPr>
          <p:cxnSp>
            <p:nvCxnSpPr>
              <p:cNvPr id="40" name="Straight Connector 39"/>
              <p:cNvCxnSpPr/>
              <p:nvPr/>
            </p:nvCxnSpPr>
            <p:spPr>
              <a:xfrm flipH="1" flipV="1">
                <a:off x="1254249" y="4962340"/>
                <a:ext cx="1702198" cy="443518"/>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06" y="4529952"/>
                <a:ext cx="792077" cy="825080"/>
              </a:xfrm>
              <a:prstGeom prst="rect">
                <a:avLst/>
              </a:prstGeom>
            </p:spPr>
          </p:pic>
        </p:grpSp>
        <p:sp>
          <p:nvSpPr>
            <p:cNvPr id="45" name="TextBox 44"/>
            <p:cNvSpPr txBox="1"/>
            <p:nvPr/>
          </p:nvSpPr>
          <p:spPr>
            <a:xfrm>
              <a:off x="795986" y="5355296"/>
              <a:ext cx="794256" cy="369332"/>
            </a:xfrm>
            <a:prstGeom prst="rect">
              <a:avLst/>
            </a:prstGeom>
            <a:noFill/>
          </p:spPr>
          <p:txBody>
            <a:bodyPr wrap="none" rtlCol="0">
              <a:spAutoFit/>
            </a:bodyPr>
            <a:lstStyle/>
            <a:p>
              <a:r>
                <a:rPr lang="en-US" dirty="0" smtClean="0"/>
                <a:t>Sniffer</a:t>
              </a:r>
              <a:endParaRPr lang="en-US" dirty="0"/>
            </a:p>
          </p:txBody>
        </p:sp>
      </p:grpSp>
      <p:sp>
        <p:nvSpPr>
          <p:cNvPr id="2" name="Title 1"/>
          <p:cNvSpPr>
            <a:spLocks noGrp="1"/>
          </p:cNvSpPr>
          <p:nvPr>
            <p:ph type="title"/>
          </p:nvPr>
        </p:nvSpPr>
        <p:spPr/>
        <p:txBody>
          <a:bodyPr/>
          <a:lstStyle/>
          <a:p>
            <a:r>
              <a:rPr lang="en-US" dirty="0" smtClean="0"/>
              <a:t>Where to Sniff the Network?</a:t>
            </a:r>
            <a:endParaRPr lang="en-US" dirty="0"/>
          </a:p>
        </p:txBody>
      </p:sp>
      <p:sp>
        <p:nvSpPr>
          <p:cNvPr id="3" name="Content Placeholder 2"/>
          <p:cNvSpPr>
            <a:spLocks noGrp="1"/>
          </p:cNvSpPr>
          <p:nvPr>
            <p:ph idx="1"/>
          </p:nvPr>
        </p:nvSpPr>
        <p:spPr/>
        <p:txBody>
          <a:bodyPr>
            <a:normAutofit/>
          </a:bodyPr>
          <a:lstStyle/>
          <a:p>
            <a:r>
              <a:rPr lang="en-US" sz="2000" dirty="0" smtClean="0"/>
              <a:t>There are various network hardware and devices (hubs, switches, and routers etc.)</a:t>
            </a:r>
          </a:p>
          <a:p>
            <a:r>
              <a:rPr lang="en-US" sz="2000" dirty="0" smtClean="0"/>
              <a:t>To sniff the network one must be aware of the physical setup of the network</a:t>
            </a:r>
            <a:endParaRPr lang="en-US" sz="2000" dirty="0"/>
          </a:p>
        </p:txBody>
      </p:sp>
      <p:grpSp>
        <p:nvGrpSpPr>
          <p:cNvPr id="36" name="Group 35"/>
          <p:cNvGrpSpPr/>
          <p:nvPr/>
        </p:nvGrpSpPr>
        <p:grpSpPr>
          <a:xfrm>
            <a:off x="1479408" y="3407804"/>
            <a:ext cx="6867901" cy="3132229"/>
            <a:chOff x="1479408" y="3407804"/>
            <a:chExt cx="6867901" cy="3132229"/>
          </a:xfrm>
        </p:grpSpPr>
        <p:cxnSp>
          <p:nvCxnSpPr>
            <p:cNvPr id="16" name="Straight Connector 15"/>
            <p:cNvCxnSpPr>
              <a:stCxn id="6" idx="3"/>
              <a:endCxn id="11" idx="1"/>
            </p:cNvCxnSpPr>
            <p:nvPr/>
          </p:nvCxnSpPr>
          <p:spPr>
            <a:xfrm flipV="1">
              <a:off x="3414710" y="4850047"/>
              <a:ext cx="3363215" cy="555812"/>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p:nvPr/>
          </p:nvCxnSpPr>
          <p:spPr>
            <a:xfrm flipV="1">
              <a:off x="6082139" y="4948520"/>
              <a:ext cx="1061704" cy="703413"/>
            </a:xfrm>
            <a:prstGeom prst="line">
              <a:avLst/>
            </a:prstGeom>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flipV="1">
              <a:off x="7167696" y="5016967"/>
              <a:ext cx="865535" cy="618379"/>
            </a:xfrm>
            <a:prstGeom prst="line">
              <a:avLst/>
            </a:prstGeom>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flipH="1" flipV="1">
              <a:off x="7049151" y="3800150"/>
              <a:ext cx="71521" cy="1035685"/>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H="1" flipV="1">
              <a:off x="2761142" y="4317992"/>
              <a:ext cx="241753" cy="1008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flipV="1">
              <a:off x="1936663" y="5477435"/>
              <a:ext cx="1059273" cy="78090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48791" y="5473046"/>
              <a:ext cx="873598" cy="674641"/>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82873" y="5039940"/>
              <a:ext cx="731837" cy="731837"/>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67565" y="5755341"/>
              <a:ext cx="784692" cy="784692"/>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79408" y="5733817"/>
              <a:ext cx="784692" cy="784692"/>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64099" y="3900862"/>
              <a:ext cx="784692" cy="784692"/>
            </a:xfrm>
            <a:prstGeom prst="rect">
              <a:avLst/>
            </a:prstGeom>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77925" y="4484128"/>
              <a:ext cx="731837" cy="731837"/>
            </a:xfrm>
            <a:prstGeom prst="rect">
              <a:avLst/>
            </a:prstGeo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2617" y="5199529"/>
              <a:ext cx="784692" cy="784692"/>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74460" y="5178005"/>
              <a:ext cx="784692" cy="784692"/>
            </a:xfrm>
            <a:prstGeom prst="rect">
              <a:avLst/>
            </a:prstGeom>
          </p:spPr>
        </p:pic>
        <p:pic>
          <p:nvPicPr>
            <p:cNvPr id="14" name="Picture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56805" y="3407804"/>
              <a:ext cx="784692" cy="784692"/>
            </a:xfrm>
            <a:prstGeom prst="rect">
              <a:avLst/>
            </a:prstGeom>
          </p:spPr>
        </p:pic>
      </p:grpSp>
      <p:sp>
        <p:nvSpPr>
          <p:cNvPr id="37" name="TextBox 36"/>
          <p:cNvSpPr txBox="1"/>
          <p:nvPr/>
        </p:nvSpPr>
        <p:spPr>
          <a:xfrm>
            <a:off x="7136041" y="4345286"/>
            <a:ext cx="550151" cy="369332"/>
          </a:xfrm>
          <a:prstGeom prst="rect">
            <a:avLst/>
          </a:prstGeom>
          <a:noFill/>
        </p:spPr>
        <p:txBody>
          <a:bodyPr wrap="none" rtlCol="0">
            <a:spAutoFit/>
          </a:bodyPr>
          <a:lstStyle/>
          <a:p>
            <a:r>
              <a:rPr lang="en-US" dirty="0" smtClean="0"/>
              <a:t>hub</a:t>
            </a:r>
            <a:endParaRPr lang="en-US" dirty="0"/>
          </a:p>
        </p:txBody>
      </p:sp>
      <p:sp>
        <p:nvSpPr>
          <p:cNvPr id="38" name="TextBox 37"/>
          <p:cNvSpPr txBox="1"/>
          <p:nvPr/>
        </p:nvSpPr>
        <p:spPr>
          <a:xfrm>
            <a:off x="3136794" y="4828523"/>
            <a:ext cx="550151" cy="369332"/>
          </a:xfrm>
          <a:prstGeom prst="rect">
            <a:avLst/>
          </a:prstGeom>
          <a:noFill/>
        </p:spPr>
        <p:txBody>
          <a:bodyPr wrap="none" rtlCol="0">
            <a:spAutoFit/>
          </a:bodyPr>
          <a:lstStyle/>
          <a:p>
            <a:r>
              <a:rPr lang="en-US" dirty="0" smtClean="0"/>
              <a:t>hub</a:t>
            </a:r>
            <a:endParaRPr lang="en-US" dirty="0"/>
          </a:p>
        </p:txBody>
      </p:sp>
    </p:spTree>
    <p:extLst>
      <p:ext uri="{BB962C8B-B14F-4D97-AF65-F5344CB8AC3E}">
        <p14:creationId xmlns:p14="http://schemas.microsoft.com/office/powerpoint/2010/main" val="180685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p:cNvGrpSpPr/>
          <p:nvPr/>
        </p:nvGrpSpPr>
        <p:grpSpPr>
          <a:xfrm>
            <a:off x="408722" y="4393279"/>
            <a:ext cx="2245619" cy="1252730"/>
            <a:chOff x="795986" y="4471898"/>
            <a:chExt cx="2245619" cy="1252730"/>
          </a:xfrm>
        </p:grpSpPr>
        <p:grpSp>
          <p:nvGrpSpPr>
            <p:cNvPr id="36" name="Group 35"/>
            <p:cNvGrpSpPr/>
            <p:nvPr/>
          </p:nvGrpSpPr>
          <p:grpSpPr>
            <a:xfrm>
              <a:off x="805864" y="4471898"/>
              <a:ext cx="2235741" cy="875906"/>
              <a:chOff x="720706" y="4529952"/>
              <a:chExt cx="2235741" cy="875906"/>
            </a:xfrm>
          </p:grpSpPr>
          <p:cxnSp>
            <p:nvCxnSpPr>
              <p:cNvPr id="38" name="Straight Connector 37"/>
              <p:cNvCxnSpPr/>
              <p:nvPr/>
            </p:nvCxnSpPr>
            <p:spPr>
              <a:xfrm flipH="1" flipV="1">
                <a:off x="1254249" y="4962340"/>
                <a:ext cx="1702198" cy="443518"/>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706" y="4529952"/>
                <a:ext cx="792077" cy="825080"/>
              </a:xfrm>
              <a:prstGeom prst="rect">
                <a:avLst/>
              </a:prstGeom>
            </p:spPr>
          </p:pic>
        </p:grpSp>
        <p:sp>
          <p:nvSpPr>
            <p:cNvPr id="37" name="TextBox 36"/>
            <p:cNvSpPr txBox="1"/>
            <p:nvPr/>
          </p:nvSpPr>
          <p:spPr>
            <a:xfrm>
              <a:off x="795986" y="5355296"/>
              <a:ext cx="794256" cy="369332"/>
            </a:xfrm>
            <a:prstGeom prst="rect">
              <a:avLst/>
            </a:prstGeom>
            <a:noFill/>
          </p:spPr>
          <p:txBody>
            <a:bodyPr wrap="none" rtlCol="0">
              <a:spAutoFit/>
            </a:bodyPr>
            <a:lstStyle/>
            <a:p>
              <a:r>
                <a:rPr lang="en-US" dirty="0" smtClean="0"/>
                <a:t>Sniffer</a:t>
              </a:r>
              <a:endParaRPr lang="en-US" dirty="0"/>
            </a:p>
          </p:txBody>
        </p:sp>
      </p:grpSp>
      <p:cxnSp>
        <p:nvCxnSpPr>
          <p:cNvPr id="30" name="Straight Connector 29"/>
          <p:cNvCxnSpPr/>
          <p:nvPr/>
        </p:nvCxnSpPr>
        <p:spPr>
          <a:xfrm>
            <a:off x="4562081" y="1477597"/>
            <a:ext cx="23785" cy="1661140"/>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4656773" y="3310527"/>
            <a:ext cx="1988594" cy="1479153"/>
          </a:xfrm>
          <a:prstGeom prst="line">
            <a:avLst/>
          </a:prstGeom>
        </p:spPr>
        <p:style>
          <a:lnRef idx="2">
            <a:schemeClr val="accent1"/>
          </a:lnRef>
          <a:fillRef idx="0">
            <a:schemeClr val="accent1"/>
          </a:fillRef>
          <a:effectRef idx="1">
            <a:schemeClr val="accent1"/>
          </a:effectRef>
          <a:fontRef idx="minor">
            <a:schemeClr val="tx1"/>
          </a:fontRef>
        </p:style>
      </p:cxnSp>
      <p:grpSp>
        <p:nvGrpSpPr>
          <p:cNvPr id="22" name="Group 21"/>
          <p:cNvGrpSpPr/>
          <p:nvPr/>
        </p:nvGrpSpPr>
        <p:grpSpPr>
          <a:xfrm>
            <a:off x="1039864" y="3310527"/>
            <a:ext cx="6867901" cy="3132229"/>
            <a:chOff x="1039864" y="3310527"/>
            <a:chExt cx="6867901" cy="3132229"/>
          </a:xfrm>
        </p:grpSpPr>
        <p:cxnSp>
          <p:nvCxnSpPr>
            <p:cNvPr id="5" name="Straight Connector 4"/>
            <p:cNvCxnSpPr>
              <a:stCxn id="8" idx="3"/>
              <a:endCxn id="13" idx="1"/>
            </p:cNvCxnSpPr>
            <p:nvPr/>
          </p:nvCxnSpPr>
          <p:spPr>
            <a:xfrm flipV="1">
              <a:off x="2975166" y="4752770"/>
              <a:ext cx="3363215" cy="555812"/>
            </a:xfrm>
            <a:prstGeom prst="line">
              <a:avLst/>
            </a:prstGeom>
          </p:spPr>
          <p:style>
            <a:lnRef idx="2">
              <a:schemeClr val="accent1"/>
            </a:lnRef>
            <a:fillRef idx="0">
              <a:schemeClr val="accent1"/>
            </a:fillRef>
            <a:effectRef idx="1">
              <a:schemeClr val="accent1"/>
            </a:effectRef>
            <a:fontRef idx="minor">
              <a:schemeClr val="tx1"/>
            </a:fontRef>
          </p:style>
        </p:cxnSp>
        <p:cxnSp>
          <p:nvCxnSpPr>
            <p:cNvPr id="6" name="Straight Connector 5"/>
            <p:cNvCxnSpPr/>
            <p:nvPr/>
          </p:nvCxnSpPr>
          <p:spPr>
            <a:xfrm flipV="1">
              <a:off x="5642595" y="4851243"/>
              <a:ext cx="1061704" cy="703413"/>
            </a:xfrm>
            <a:prstGeom prst="line">
              <a:avLst/>
            </a:prstGeom>
          </p:spPr>
          <p:style>
            <a:lnRef idx="2">
              <a:schemeClr val="accent1"/>
            </a:lnRef>
            <a:fillRef idx="0">
              <a:schemeClr val="accent1"/>
            </a:fillRef>
            <a:effectRef idx="1">
              <a:schemeClr val="accent1"/>
            </a:effectRef>
            <a:fontRef idx="minor">
              <a:schemeClr val="tx1"/>
            </a:fontRef>
          </p:style>
        </p:cxnSp>
        <p:cxnSp>
          <p:nvCxnSpPr>
            <p:cNvPr id="7" name="Straight Connector 6"/>
            <p:cNvCxnSpPr/>
            <p:nvPr/>
          </p:nvCxnSpPr>
          <p:spPr>
            <a:xfrm flipH="1" flipV="1">
              <a:off x="6728152" y="4919690"/>
              <a:ext cx="865535" cy="618379"/>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p:cNvCxnSpPr/>
            <p:nvPr/>
          </p:nvCxnSpPr>
          <p:spPr>
            <a:xfrm flipH="1" flipV="1">
              <a:off x="6609607" y="3702873"/>
              <a:ext cx="71521" cy="1035685"/>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flipV="1">
              <a:off x="2321598" y="4220715"/>
              <a:ext cx="241753" cy="10081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flipV="1">
              <a:off x="1497119" y="5380158"/>
              <a:ext cx="1059273" cy="780909"/>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a:off x="2609247" y="5375769"/>
              <a:ext cx="873598" cy="674641"/>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28021" y="5658064"/>
              <a:ext cx="784692" cy="784692"/>
            </a:xfrm>
            <a:prstGeom prst="rect">
              <a:avLst/>
            </a:prstGeom>
          </p:spPr>
        </p:pic>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39864" y="5636540"/>
              <a:ext cx="784692" cy="784692"/>
            </a:xfrm>
            <a:prstGeom prst="rect">
              <a:avLst/>
            </a:prstGeo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4555" y="3803585"/>
              <a:ext cx="784692" cy="784692"/>
            </a:xfrm>
            <a:prstGeom prst="rect">
              <a:avLst/>
            </a:prstGeom>
          </p:spPr>
        </p:pic>
        <p:pic>
          <p:nvPicPr>
            <p:cNvPr id="17" name="Picture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3073" y="5102252"/>
              <a:ext cx="784692" cy="784692"/>
            </a:xfrm>
            <a:prstGeom prst="rect">
              <a:avLst/>
            </a:prstGeom>
          </p:spPr>
        </p:pic>
        <p:pic>
          <p:nvPicPr>
            <p:cNvPr id="18" name="Picture 1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4916" y="5080728"/>
              <a:ext cx="784692" cy="784692"/>
            </a:xfrm>
            <a:prstGeom prst="rect">
              <a:avLst/>
            </a:prstGeom>
          </p:spPr>
        </p:pic>
        <p:pic>
          <p:nvPicPr>
            <p:cNvPr id="19" name="Picture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7261" y="3310527"/>
              <a:ext cx="784692" cy="784692"/>
            </a:xfrm>
            <a:prstGeom prst="rect">
              <a:avLst/>
            </a:prstGeom>
          </p:spPr>
        </p:pic>
      </p:grpSp>
      <p:pic>
        <p:nvPicPr>
          <p:cNvPr id="20" name="Content Placeholder 19"/>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2274727" y="4931323"/>
            <a:ext cx="982103" cy="737613"/>
          </a:xfrm>
        </p:spPr>
      </p:pic>
      <p:pic>
        <p:nvPicPr>
          <p:cNvPr id="21" name="Content Placeholder 1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29043" y="4473032"/>
            <a:ext cx="982103" cy="737613"/>
          </a:xfrm>
          <a:prstGeom prst="rect">
            <a:avLst/>
          </a:prstGeom>
        </p:spPr>
      </p:pic>
      <p:sp>
        <p:nvSpPr>
          <p:cNvPr id="23" name="TextBox 22"/>
          <p:cNvSpPr txBox="1"/>
          <p:nvPr/>
        </p:nvSpPr>
        <p:spPr>
          <a:xfrm>
            <a:off x="2786797" y="4735024"/>
            <a:ext cx="800412" cy="369332"/>
          </a:xfrm>
          <a:prstGeom prst="rect">
            <a:avLst/>
          </a:prstGeom>
          <a:noFill/>
        </p:spPr>
        <p:txBody>
          <a:bodyPr wrap="none" rtlCol="0">
            <a:spAutoFit/>
          </a:bodyPr>
          <a:lstStyle/>
          <a:p>
            <a:r>
              <a:rPr lang="en-US" dirty="0" smtClean="0"/>
              <a:t>Switch</a:t>
            </a:r>
            <a:endParaRPr lang="en-US" dirty="0"/>
          </a:p>
        </p:txBody>
      </p:sp>
      <p:sp>
        <p:nvSpPr>
          <p:cNvPr id="24" name="TextBox 23"/>
          <p:cNvSpPr txBox="1"/>
          <p:nvPr/>
        </p:nvSpPr>
        <p:spPr>
          <a:xfrm>
            <a:off x="6871353" y="4359851"/>
            <a:ext cx="800412" cy="369332"/>
          </a:xfrm>
          <a:prstGeom prst="rect">
            <a:avLst/>
          </a:prstGeom>
          <a:noFill/>
        </p:spPr>
        <p:txBody>
          <a:bodyPr wrap="none" rtlCol="0">
            <a:spAutoFit/>
          </a:bodyPr>
          <a:lstStyle/>
          <a:p>
            <a:r>
              <a:rPr lang="en-US" smtClean="0"/>
              <a:t>Switch</a:t>
            </a:r>
            <a:endParaRPr lang="en-US"/>
          </a:p>
        </p:txBody>
      </p:sp>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79555" y="2960353"/>
            <a:ext cx="1165052" cy="111845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94175" y="762258"/>
            <a:ext cx="1240741" cy="1240741"/>
          </a:xfrm>
          <a:prstGeom prst="rect">
            <a:avLst/>
          </a:prstGeom>
        </p:spPr>
      </p:pic>
      <p:sp>
        <p:nvSpPr>
          <p:cNvPr id="33" name="TextBox 32"/>
          <p:cNvSpPr txBox="1"/>
          <p:nvPr/>
        </p:nvSpPr>
        <p:spPr>
          <a:xfrm>
            <a:off x="4585866" y="2574177"/>
            <a:ext cx="1001428" cy="369332"/>
          </a:xfrm>
          <a:prstGeom prst="rect">
            <a:avLst/>
          </a:prstGeom>
          <a:noFill/>
        </p:spPr>
        <p:txBody>
          <a:bodyPr wrap="none" rtlCol="0">
            <a:spAutoFit/>
          </a:bodyPr>
          <a:lstStyle/>
          <a:p>
            <a:r>
              <a:rPr lang="en-US" smtClean="0"/>
              <a:t>Gateway</a:t>
            </a:r>
            <a:endParaRPr lang="en-US"/>
          </a:p>
        </p:txBody>
      </p:sp>
      <p:sp>
        <p:nvSpPr>
          <p:cNvPr id="34" name="TextBox 33"/>
          <p:cNvSpPr txBox="1"/>
          <p:nvPr/>
        </p:nvSpPr>
        <p:spPr>
          <a:xfrm>
            <a:off x="4013831" y="292243"/>
            <a:ext cx="945387" cy="369332"/>
          </a:xfrm>
          <a:prstGeom prst="rect">
            <a:avLst/>
          </a:prstGeom>
          <a:noFill/>
        </p:spPr>
        <p:txBody>
          <a:bodyPr wrap="none" rtlCol="0">
            <a:spAutoFit/>
          </a:bodyPr>
          <a:lstStyle/>
          <a:p>
            <a:r>
              <a:rPr lang="en-US" dirty="0" smtClean="0"/>
              <a:t>Internet</a:t>
            </a:r>
            <a:endParaRPr lang="en-US" dirty="0"/>
          </a:p>
        </p:txBody>
      </p:sp>
      <p:grpSp>
        <p:nvGrpSpPr>
          <p:cNvPr id="49" name="Group 48"/>
          <p:cNvGrpSpPr/>
          <p:nvPr/>
        </p:nvGrpSpPr>
        <p:grpSpPr>
          <a:xfrm>
            <a:off x="5231788" y="2147624"/>
            <a:ext cx="2377323" cy="1875199"/>
            <a:chOff x="5231788" y="2147624"/>
            <a:chExt cx="2377323" cy="1875199"/>
          </a:xfrm>
        </p:grpSpPr>
        <p:grpSp>
          <p:nvGrpSpPr>
            <p:cNvPr id="47" name="Group 46"/>
            <p:cNvGrpSpPr/>
            <p:nvPr/>
          </p:nvGrpSpPr>
          <p:grpSpPr>
            <a:xfrm>
              <a:off x="5591073" y="2147624"/>
              <a:ext cx="2018038" cy="1815620"/>
              <a:chOff x="5591073" y="2147624"/>
              <a:chExt cx="2018038" cy="1815620"/>
            </a:xfrm>
          </p:grpSpPr>
          <p:grpSp>
            <p:nvGrpSpPr>
              <p:cNvPr id="41" name="Group 40"/>
              <p:cNvGrpSpPr/>
              <p:nvPr/>
            </p:nvGrpSpPr>
            <p:grpSpPr>
              <a:xfrm>
                <a:off x="5591073" y="2332290"/>
                <a:ext cx="1280280" cy="1630954"/>
                <a:chOff x="5408949" y="2258345"/>
                <a:chExt cx="1280280" cy="1630954"/>
              </a:xfrm>
            </p:grpSpPr>
            <p:cxnSp>
              <p:nvCxnSpPr>
                <p:cNvPr id="43" name="Straight Connector 42"/>
                <p:cNvCxnSpPr/>
                <p:nvPr/>
              </p:nvCxnSpPr>
              <p:spPr>
                <a:xfrm flipH="1">
                  <a:off x="5408949" y="2958557"/>
                  <a:ext cx="851792" cy="930742"/>
                </a:xfrm>
                <a:prstGeom prst="line">
                  <a:avLst/>
                </a:prstGeom>
              </p:spPr>
              <p:style>
                <a:lnRef idx="2">
                  <a:schemeClr val="accent1"/>
                </a:lnRef>
                <a:fillRef idx="0">
                  <a:schemeClr val="accent1"/>
                </a:fillRef>
                <a:effectRef idx="1">
                  <a:schemeClr val="accent1"/>
                </a:effectRef>
                <a:fontRef idx="minor">
                  <a:schemeClr val="tx1"/>
                </a:fontRef>
              </p:style>
            </p:cxnSp>
            <p:pic>
              <p:nvPicPr>
                <p:cNvPr id="44" name="Picture 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7152" y="2258345"/>
                  <a:ext cx="792077" cy="825080"/>
                </a:xfrm>
                <a:prstGeom prst="rect">
                  <a:avLst/>
                </a:prstGeom>
              </p:spPr>
            </p:pic>
          </p:grpSp>
          <p:sp>
            <p:nvSpPr>
              <p:cNvPr id="42" name="TextBox 41"/>
              <p:cNvSpPr txBox="1"/>
              <p:nvPr/>
            </p:nvSpPr>
            <p:spPr>
              <a:xfrm>
                <a:off x="6814855" y="2147624"/>
                <a:ext cx="794256" cy="369332"/>
              </a:xfrm>
              <a:prstGeom prst="rect">
                <a:avLst/>
              </a:prstGeom>
              <a:noFill/>
            </p:spPr>
            <p:txBody>
              <a:bodyPr wrap="none" rtlCol="0">
                <a:spAutoFit/>
              </a:bodyPr>
              <a:lstStyle/>
              <a:p>
                <a:r>
                  <a:rPr lang="en-US" dirty="0" smtClean="0"/>
                  <a:t>Sniffer</a:t>
                </a:r>
                <a:endParaRPr lang="en-US" dirty="0"/>
              </a:p>
            </p:txBody>
          </p:sp>
        </p:grpSp>
        <p:pic>
          <p:nvPicPr>
            <p:cNvPr id="48" name="Picture 4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231788" y="3870968"/>
              <a:ext cx="851706" cy="151855"/>
            </a:xfrm>
            <a:prstGeom prst="rect">
              <a:avLst/>
            </a:prstGeom>
          </p:spPr>
        </p:pic>
      </p:grpSp>
    </p:spTree>
    <p:extLst>
      <p:ext uri="{BB962C8B-B14F-4D97-AF65-F5344CB8AC3E}">
        <p14:creationId xmlns:p14="http://schemas.microsoft.com/office/powerpoint/2010/main" val="1947776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4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ARP Poisoning</a:t>
            </a:r>
            <a:endParaRPr lang="en-US" dirty="0"/>
          </a:p>
        </p:txBody>
      </p:sp>
      <p:sp>
        <p:nvSpPr>
          <p:cNvPr id="3" name="Content Placeholder 2"/>
          <p:cNvSpPr>
            <a:spLocks noGrp="1"/>
          </p:cNvSpPr>
          <p:nvPr>
            <p:ph idx="1"/>
          </p:nvPr>
        </p:nvSpPr>
        <p:spPr/>
        <p:txBody>
          <a:bodyPr>
            <a:normAutofit/>
          </a:bodyPr>
          <a:lstStyle/>
          <a:p>
            <a:pPr algn="just"/>
            <a:r>
              <a:rPr lang="en-US" dirty="0" smtClean="0"/>
              <a:t>Attacker </a:t>
            </a:r>
            <a:r>
              <a:rPr lang="en-US" dirty="0"/>
              <a:t>sends </a:t>
            </a:r>
            <a:r>
              <a:rPr lang="en-US" dirty="0" smtClean="0"/>
              <a:t>fake ARP messages onto a LAN claiming that he/she is the default gateway</a:t>
            </a:r>
          </a:p>
          <a:p>
            <a:pPr algn="just"/>
            <a:endParaRPr lang="en-US" dirty="0" smtClean="0"/>
          </a:p>
          <a:p>
            <a:pPr algn="just"/>
            <a:r>
              <a:rPr lang="en-US" dirty="0" smtClean="0"/>
              <a:t>Target will associate the attacker’s MAC address with the default gateway’s IP</a:t>
            </a:r>
          </a:p>
          <a:p>
            <a:pPr marL="0" indent="0" algn="just">
              <a:buNone/>
            </a:pPr>
            <a:endParaRPr lang="en-US" dirty="0" smtClean="0"/>
          </a:p>
        </p:txBody>
      </p:sp>
    </p:spTree>
    <p:extLst>
      <p:ext uri="{BB962C8B-B14F-4D97-AF65-F5344CB8AC3E}">
        <p14:creationId xmlns:p14="http://schemas.microsoft.com/office/powerpoint/2010/main" val="351596905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Network Sniffing?</a:t>
            </a:r>
            <a:endParaRPr lang="en-US" dirty="0"/>
          </a:p>
        </p:txBody>
      </p:sp>
      <p:sp>
        <p:nvSpPr>
          <p:cNvPr id="3" name="Content Placeholder 2"/>
          <p:cNvSpPr>
            <a:spLocks noGrp="1"/>
          </p:cNvSpPr>
          <p:nvPr>
            <p:ph idx="1"/>
          </p:nvPr>
        </p:nvSpPr>
        <p:spPr/>
        <p:txBody>
          <a:bodyPr>
            <a:normAutofit/>
          </a:bodyPr>
          <a:lstStyle/>
          <a:p>
            <a:pPr algn="just"/>
            <a:r>
              <a:rPr lang="en-US" dirty="0"/>
              <a:t>T</a:t>
            </a:r>
            <a:r>
              <a:rPr lang="en-US" dirty="0" smtClean="0"/>
              <a:t>he </a:t>
            </a:r>
            <a:r>
              <a:rPr lang="en-US" dirty="0"/>
              <a:t>process of intercepting and reading network traffic of other network </a:t>
            </a:r>
            <a:r>
              <a:rPr lang="en-US" dirty="0" smtClean="0"/>
              <a:t>users</a:t>
            </a:r>
          </a:p>
          <a:p>
            <a:pPr algn="just"/>
            <a:r>
              <a:rPr lang="en-US" dirty="0" smtClean="0"/>
              <a:t>Sniffers </a:t>
            </a:r>
            <a:r>
              <a:rPr lang="en-US" dirty="0"/>
              <a:t>operate at the Data Link layer of the OSI module </a:t>
            </a:r>
            <a:endParaRPr lang="en-US" dirty="0" smtClean="0"/>
          </a:p>
        </p:txBody>
      </p:sp>
      <p:pic>
        <p:nvPicPr>
          <p:cNvPr id="4" name="Picture 3"/>
          <p:cNvPicPr>
            <a:picLocks noChangeAspect="1"/>
          </p:cNvPicPr>
          <p:nvPr/>
        </p:nvPicPr>
        <p:blipFill>
          <a:blip r:embed="rId3"/>
          <a:stretch>
            <a:fillRect/>
          </a:stretch>
        </p:blipFill>
        <p:spPr>
          <a:xfrm>
            <a:off x="3521362" y="3259284"/>
            <a:ext cx="4583546" cy="3481886"/>
          </a:xfrm>
          <a:prstGeom prst="rect">
            <a:avLst/>
          </a:prstGeom>
        </p:spPr>
      </p:pic>
      <p:sp>
        <p:nvSpPr>
          <p:cNvPr id="5" name="TextBox 4"/>
          <p:cNvSpPr txBox="1"/>
          <p:nvPr/>
        </p:nvSpPr>
        <p:spPr>
          <a:xfrm>
            <a:off x="-46180" y="6621910"/>
            <a:ext cx="4352636" cy="230832"/>
          </a:xfrm>
          <a:prstGeom prst="rect">
            <a:avLst/>
          </a:prstGeom>
          <a:noFill/>
        </p:spPr>
        <p:txBody>
          <a:bodyPr wrap="square" rtlCol="0">
            <a:spAutoFit/>
          </a:bodyPr>
          <a:lstStyle/>
          <a:p>
            <a:r>
              <a:rPr lang="en-US" sz="900" dirty="0" smtClean="0"/>
              <a:t>Image Source: http://</a:t>
            </a:r>
            <a:r>
              <a:rPr lang="en-US" sz="900" dirty="0" err="1" smtClean="0"/>
              <a:t>en.wikipedia.org</a:t>
            </a:r>
            <a:r>
              <a:rPr lang="en-US" sz="900" dirty="0" smtClean="0"/>
              <a:t>/wiki/</a:t>
            </a:r>
            <a:r>
              <a:rPr lang="en-US" sz="900" dirty="0" err="1" smtClean="0"/>
              <a:t>File:Osi_model_trad.jpg</a:t>
            </a:r>
            <a:endParaRPr lang="en-US" sz="900" dirty="0"/>
          </a:p>
        </p:txBody>
      </p:sp>
    </p:spTree>
    <p:extLst>
      <p:ext uri="{BB962C8B-B14F-4D97-AF65-F5344CB8AC3E}">
        <p14:creationId xmlns:p14="http://schemas.microsoft.com/office/powerpoint/2010/main" val="9435813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Man-In-The-Middle-Attack </a:t>
            </a:r>
            <a:endParaRPr lang="en-US" dirty="0"/>
          </a:p>
        </p:txBody>
      </p:sp>
      <p:cxnSp>
        <p:nvCxnSpPr>
          <p:cNvPr id="13" name="Straight Connector 12"/>
          <p:cNvCxnSpPr/>
          <p:nvPr/>
        </p:nvCxnSpPr>
        <p:spPr>
          <a:xfrm>
            <a:off x="4456589" y="1417638"/>
            <a:ext cx="38957" cy="3648303"/>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1256359" y="5202954"/>
            <a:ext cx="2049097" cy="369332"/>
          </a:xfrm>
          <a:prstGeom prst="rect">
            <a:avLst/>
          </a:prstGeom>
          <a:noFill/>
        </p:spPr>
        <p:txBody>
          <a:bodyPr wrap="square" rtlCol="0">
            <a:spAutoFit/>
          </a:bodyPr>
          <a:lstStyle/>
          <a:p>
            <a:r>
              <a:rPr lang="en-US" b="1" dirty="0" smtClean="0">
                <a:solidFill>
                  <a:srgbClr val="008000"/>
                </a:solidFill>
              </a:rPr>
              <a:t>Normal Behavior</a:t>
            </a:r>
            <a:endParaRPr lang="en-US" b="1" dirty="0">
              <a:solidFill>
                <a:srgbClr val="008000"/>
              </a:solidFill>
            </a:endParaRPr>
          </a:p>
        </p:txBody>
      </p:sp>
      <p:sp>
        <p:nvSpPr>
          <p:cNvPr id="15" name="TextBox 14"/>
          <p:cNvSpPr txBox="1"/>
          <p:nvPr/>
        </p:nvSpPr>
        <p:spPr>
          <a:xfrm>
            <a:off x="5798589" y="5189410"/>
            <a:ext cx="2223929" cy="369332"/>
          </a:xfrm>
          <a:prstGeom prst="rect">
            <a:avLst/>
          </a:prstGeom>
          <a:noFill/>
        </p:spPr>
        <p:txBody>
          <a:bodyPr wrap="square" rtlCol="0">
            <a:spAutoFit/>
          </a:bodyPr>
          <a:lstStyle/>
          <a:p>
            <a:r>
              <a:rPr lang="en-US" b="1" dirty="0" smtClean="0">
                <a:solidFill>
                  <a:srgbClr val="FF0000"/>
                </a:solidFill>
              </a:rPr>
              <a:t>Attacker’s Objective</a:t>
            </a:r>
          </a:p>
        </p:txBody>
      </p:sp>
      <p:sp>
        <p:nvSpPr>
          <p:cNvPr id="16" name="TextBox 15"/>
          <p:cNvSpPr txBox="1"/>
          <p:nvPr/>
        </p:nvSpPr>
        <p:spPr>
          <a:xfrm>
            <a:off x="5524109" y="5536071"/>
            <a:ext cx="3451522" cy="1200329"/>
          </a:xfrm>
          <a:prstGeom prst="rect">
            <a:avLst/>
          </a:prstGeom>
          <a:noFill/>
        </p:spPr>
        <p:txBody>
          <a:bodyPr wrap="square" rtlCol="0">
            <a:spAutoFit/>
          </a:bodyPr>
          <a:lstStyle/>
          <a:p>
            <a:r>
              <a:rPr lang="en-US" sz="1200" b="1" dirty="0" smtClean="0">
                <a:solidFill>
                  <a:srgbClr val="000000"/>
                </a:solidFill>
              </a:rPr>
              <a:t>Steps:</a:t>
            </a:r>
          </a:p>
          <a:p>
            <a:pPr marL="285750" indent="-285750">
              <a:buFont typeface="+mj-lt"/>
              <a:buAutoNum type="romanUcPeriod"/>
            </a:pPr>
            <a:r>
              <a:rPr lang="en-US" sz="1200" b="1" dirty="0" smtClean="0">
                <a:solidFill>
                  <a:srgbClr val="000000"/>
                </a:solidFill>
              </a:rPr>
              <a:t>Make </a:t>
            </a:r>
            <a:r>
              <a:rPr lang="en-US" sz="1200" b="1" dirty="0">
                <a:solidFill>
                  <a:srgbClr val="000000"/>
                </a:solidFill>
              </a:rPr>
              <a:t>sure he/she can forward </a:t>
            </a:r>
            <a:r>
              <a:rPr lang="en-US" sz="1200" b="1" dirty="0" smtClean="0">
                <a:solidFill>
                  <a:srgbClr val="000000"/>
                </a:solidFill>
              </a:rPr>
              <a:t>traffic</a:t>
            </a:r>
          </a:p>
          <a:p>
            <a:pPr marL="285750" indent="-285750">
              <a:buFont typeface="+mj-lt"/>
              <a:buAutoNum type="romanUcPeriod"/>
            </a:pPr>
            <a:r>
              <a:rPr lang="en-US" sz="1200" b="1" dirty="0" smtClean="0">
                <a:solidFill>
                  <a:srgbClr val="000000"/>
                </a:solidFill>
              </a:rPr>
              <a:t>Fool target that he/she is the gateway</a:t>
            </a:r>
          </a:p>
          <a:p>
            <a:pPr marL="285750" indent="-285750">
              <a:buFont typeface="+mj-lt"/>
              <a:buAutoNum type="romanUcPeriod"/>
            </a:pPr>
            <a:r>
              <a:rPr lang="en-US" sz="1200" b="1" dirty="0" smtClean="0">
                <a:solidFill>
                  <a:srgbClr val="000000"/>
                </a:solidFill>
              </a:rPr>
              <a:t>Fool gateway that he/she is the target</a:t>
            </a:r>
          </a:p>
          <a:p>
            <a:pPr marL="228600" indent="-228600">
              <a:buAutoNum type="romanUcPeriod"/>
            </a:pPr>
            <a:endParaRPr lang="en-US" sz="1200" b="1" dirty="0">
              <a:solidFill>
                <a:srgbClr val="000000"/>
              </a:solidFill>
            </a:endParaRPr>
          </a:p>
          <a:p>
            <a:endParaRPr lang="en-US" sz="1200" dirty="0">
              <a:solidFill>
                <a:srgbClr val="000000"/>
              </a:solidFill>
            </a:endParaRPr>
          </a:p>
        </p:txBody>
      </p:sp>
      <p:pic>
        <p:nvPicPr>
          <p:cNvPr id="3" name="Picture 2"/>
          <p:cNvPicPr>
            <a:picLocks noChangeAspect="1"/>
          </p:cNvPicPr>
          <p:nvPr/>
        </p:nvPicPr>
        <p:blipFill>
          <a:blip r:embed="rId2"/>
          <a:stretch>
            <a:fillRect/>
          </a:stretch>
        </p:blipFill>
        <p:spPr>
          <a:xfrm>
            <a:off x="457200" y="1379509"/>
            <a:ext cx="4241705" cy="3823445"/>
          </a:xfrm>
          <a:prstGeom prst="rect">
            <a:avLst/>
          </a:prstGeom>
        </p:spPr>
      </p:pic>
      <p:pic>
        <p:nvPicPr>
          <p:cNvPr id="4" name="Picture 3"/>
          <p:cNvPicPr>
            <a:picLocks noChangeAspect="1"/>
          </p:cNvPicPr>
          <p:nvPr/>
        </p:nvPicPr>
        <p:blipFill>
          <a:blip r:embed="rId3"/>
          <a:stretch>
            <a:fillRect/>
          </a:stretch>
        </p:blipFill>
        <p:spPr>
          <a:xfrm>
            <a:off x="5004707" y="1379509"/>
            <a:ext cx="4264518" cy="3844008"/>
          </a:xfrm>
          <a:prstGeom prst="rect">
            <a:avLst/>
          </a:prstGeom>
        </p:spPr>
      </p:pic>
      <p:sp>
        <p:nvSpPr>
          <p:cNvPr id="6" name="TextBox 5"/>
          <p:cNvSpPr txBox="1"/>
          <p:nvPr/>
        </p:nvSpPr>
        <p:spPr>
          <a:xfrm>
            <a:off x="2122714" y="2337843"/>
            <a:ext cx="1293944" cy="369332"/>
          </a:xfrm>
          <a:prstGeom prst="rect">
            <a:avLst/>
          </a:prstGeom>
          <a:noFill/>
        </p:spPr>
        <p:txBody>
          <a:bodyPr wrap="none" rtlCol="0">
            <a:spAutoFit/>
          </a:bodyPr>
          <a:lstStyle/>
          <a:p>
            <a:r>
              <a:rPr lang="en-US" dirty="0" smtClean="0"/>
              <a:t>10.247.49.1</a:t>
            </a:r>
            <a:endParaRPr lang="en-US" dirty="0"/>
          </a:p>
        </p:txBody>
      </p:sp>
      <p:sp>
        <p:nvSpPr>
          <p:cNvPr id="12" name="TextBox 11"/>
          <p:cNvSpPr txBox="1"/>
          <p:nvPr/>
        </p:nvSpPr>
        <p:spPr>
          <a:xfrm>
            <a:off x="6700156" y="2277972"/>
            <a:ext cx="1293944" cy="369332"/>
          </a:xfrm>
          <a:prstGeom prst="rect">
            <a:avLst/>
          </a:prstGeom>
          <a:noFill/>
        </p:spPr>
        <p:txBody>
          <a:bodyPr wrap="none" rtlCol="0">
            <a:spAutoFit/>
          </a:bodyPr>
          <a:lstStyle/>
          <a:p>
            <a:r>
              <a:rPr lang="en-US" dirty="0"/>
              <a:t>10.247.49.1</a:t>
            </a:r>
          </a:p>
        </p:txBody>
      </p:sp>
      <p:sp>
        <p:nvSpPr>
          <p:cNvPr id="8" name="TextBox 7"/>
          <p:cNvSpPr txBox="1"/>
          <p:nvPr/>
        </p:nvSpPr>
        <p:spPr>
          <a:xfrm>
            <a:off x="5667886" y="4738356"/>
            <a:ext cx="730270" cy="276999"/>
          </a:xfrm>
          <a:prstGeom prst="rect">
            <a:avLst/>
          </a:prstGeom>
          <a:noFill/>
        </p:spPr>
        <p:txBody>
          <a:bodyPr wrap="square" rtlCol="0">
            <a:spAutoFit/>
          </a:bodyPr>
          <a:lstStyle/>
          <a:p>
            <a:r>
              <a:rPr lang="en-US" sz="1200" dirty="0" smtClean="0"/>
              <a:t>Attacker</a:t>
            </a:r>
            <a:endParaRPr lang="en-US" sz="1200" dirty="0"/>
          </a:p>
        </p:txBody>
      </p:sp>
      <p:sp>
        <p:nvSpPr>
          <p:cNvPr id="17" name="TextBox 16"/>
          <p:cNvSpPr txBox="1"/>
          <p:nvPr/>
        </p:nvSpPr>
        <p:spPr>
          <a:xfrm>
            <a:off x="4951316" y="4738355"/>
            <a:ext cx="730270" cy="276999"/>
          </a:xfrm>
          <a:prstGeom prst="rect">
            <a:avLst/>
          </a:prstGeom>
          <a:noFill/>
        </p:spPr>
        <p:txBody>
          <a:bodyPr wrap="square" rtlCol="0">
            <a:spAutoFit/>
          </a:bodyPr>
          <a:lstStyle/>
          <a:p>
            <a:r>
              <a:rPr lang="en-US" sz="1200" smtClean="0"/>
              <a:t>Victim</a:t>
            </a:r>
            <a:endParaRPr lang="en-US" sz="1200" dirty="0"/>
          </a:p>
        </p:txBody>
      </p:sp>
    </p:spTree>
    <p:extLst>
      <p:ext uri="{BB962C8B-B14F-4D97-AF65-F5344CB8AC3E}">
        <p14:creationId xmlns:p14="http://schemas.microsoft.com/office/powerpoint/2010/main" val="153793468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9983"/>
            <a:ext cx="8229600" cy="1143000"/>
          </a:xfrm>
        </p:spPr>
        <p:txBody>
          <a:bodyPr>
            <a:noAutofit/>
          </a:bodyPr>
          <a:lstStyle/>
          <a:p>
            <a:r>
              <a:rPr lang="en-US" sz="3200" dirty="0"/>
              <a:t>Man-In-The-Middle-Attack </a:t>
            </a:r>
            <a:r>
              <a:rPr lang="en-US" sz="3200" dirty="0" smtClean="0"/>
              <a:t/>
            </a:r>
            <a:br>
              <a:rPr lang="en-US" sz="3200" dirty="0" smtClean="0"/>
            </a:br>
            <a:r>
              <a:rPr lang="en-US" sz="3200" dirty="0" smtClean="0"/>
              <a:t>though </a:t>
            </a:r>
            <a:r>
              <a:rPr lang="en-US" sz="3200" dirty="0"/>
              <a:t>ARP Poisoning</a:t>
            </a:r>
          </a:p>
        </p:txBody>
      </p:sp>
      <p:sp>
        <p:nvSpPr>
          <p:cNvPr id="3" name="Content Placeholder 2"/>
          <p:cNvSpPr>
            <a:spLocks noGrp="1"/>
          </p:cNvSpPr>
          <p:nvPr>
            <p:ph idx="1"/>
          </p:nvPr>
        </p:nvSpPr>
        <p:spPr>
          <a:xfrm>
            <a:off x="457200" y="1292984"/>
            <a:ext cx="8229600" cy="5337130"/>
          </a:xfrm>
        </p:spPr>
        <p:txBody>
          <a:bodyPr>
            <a:normAutofit fontScale="40000" lnSpcReduction="20000"/>
          </a:bodyPr>
          <a:lstStyle/>
          <a:p>
            <a:pPr marL="0" indent="0">
              <a:buNone/>
            </a:pPr>
            <a:r>
              <a:rPr lang="en-US" sz="5100" dirty="0" smtClean="0"/>
              <a:t>Using Kali:</a:t>
            </a:r>
          </a:p>
          <a:p>
            <a:pPr marL="514350" indent="-514350">
              <a:lnSpc>
                <a:spcPct val="110000"/>
              </a:lnSpc>
              <a:buFont typeface="+mj-lt"/>
              <a:buAutoNum type="arabicPeriod"/>
            </a:pPr>
            <a:r>
              <a:rPr lang="en-US" sz="5100" dirty="0" smtClean="0"/>
              <a:t>Open terminal</a:t>
            </a:r>
          </a:p>
          <a:p>
            <a:pPr marL="514350" indent="-514350">
              <a:lnSpc>
                <a:spcPct val="110000"/>
              </a:lnSpc>
              <a:buFont typeface="+mj-lt"/>
              <a:buAutoNum type="arabicPeriod"/>
            </a:pPr>
            <a:r>
              <a:rPr lang="en-US" sz="5100" dirty="0" smtClean="0"/>
              <a:t>Check if packet forwarding is on: </a:t>
            </a:r>
            <a:r>
              <a:rPr lang="en-US" sz="5100" b="1" i="1" dirty="0" smtClean="0"/>
              <a:t>cat </a:t>
            </a:r>
            <a:r>
              <a:rPr lang="en-US" sz="5100" b="1" i="1" dirty="0"/>
              <a:t>/</a:t>
            </a:r>
            <a:r>
              <a:rPr lang="en-US" sz="5100" b="1" i="1" dirty="0" err="1"/>
              <a:t>proc</a:t>
            </a:r>
            <a:r>
              <a:rPr lang="en-US" sz="5100" b="1" i="1" dirty="0"/>
              <a:t>/sys/net/ipv4/</a:t>
            </a:r>
            <a:r>
              <a:rPr lang="en-US" sz="5100" b="1" i="1" dirty="0" err="1" smtClean="0"/>
              <a:t>ip_forward</a:t>
            </a:r>
            <a:endParaRPr lang="en-US" sz="5100" b="1" i="1" dirty="0" smtClean="0"/>
          </a:p>
          <a:p>
            <a:pPr marL="514350" indent="-514350">
              <a:lnSpc>
                <a:spcPct val="110000"/>
              </a:lnSpc>
              <a:buFont typeface="+mj-lt"/>
              <a:buAutoNum type="arabicPeriod"/>
            </a:pPr>
            <a:r>
              <a:rPr lang="en-US" sz="5100" dirty="0" smtClean="0"/>
              <a:t>If output is 0: </a:t>
            </a:r>
            <a:r>
              <a:rPr lang="en-US" sz="5100" b="1" i="1" dirty="0"/>
              <a:t>echo 1 &gt;&gt; /</a:t>
            </a:r>
            <a:r>
              <a:rPr lang="en-US" sz="5100" b="1" i="1" dirty="0" err="1"/>
              <a:t>proc</a:t>
            </a:r>
            <a:r>
              <a:rPr lang="en-US" sz="5100" b="1" i="1" dirty="0"/>
              <a:t>/sys/net/ipv4/</a:t>
            </a:r>
            <a:r>
              <a:rPr lang="en-US" sz="5100" b="1" i="1" dirty="0" err="1" smtClean="0"/>
              <a:t>ip_forward</a:t>
            </a:r>
            <a:endParaRPr lang="en-US" sz="5100" b="1" i="1" dirty="0" smtClean="0"/>
          </a:p>
          <a:p>
            <a:pPr marL="514350" indent="-514350">
              <a:lnSpc>
                <a:spcPct val="110000"/>
              </a:lnSpc>
              <a:buFont typeface="+mj-lt"/>
              <a:buAutoNum type="arabicPeriod"/>
            </a:pPr>
            <a:r>
              <a:rPr lang="en-US" sz="5100" dirty="0" smtClean="0"/>
              <a:t>Tell </a:t>
            </a:r>
            <a:r>
              <a:rPr lang="en-US" sz="5100" dirty="0"/>
              <a:t>your target that you are the </a:t>
            </a:r>
            <a:r>
              <a:rPr lang="en-US" sz="5100" dirty="0" smtClean="0"/>
              <a:t>gateway*:</a:t>
            </a:r>
          </a:p>
          <a:p>
            <a:pPr marL="400050" lvl="1" indent="0">
              <a:lnSpc>
                <a:spcPct val="110000"/>
              </a:lnSpc>
              <a:buNone/>
            </a:pPr>
            <a:r>
              <a:rPr lang="en-US" sz="4200" dirty="0"/>
              <a:t>	</a:t>
            </a:r>
            <a:r>
              <a:rPr lang="en-US" sz="4200" dirty="0" smtClean="0"/>
              <a:t>	 </a:t>
            </a:r>
            <a:r>
              <a:rPr lang="en-US" sz="4200" b="1" i="1" dirty="0"/>
              <a:t>arpspoof -</a:t>
            </a:r>
            <a:r>
              <a:rPr lang="en-US" sz="4200" b="1" i="1" dirty="0" err="1"/>
              <a:t>i</a:t>
            </a:r>
            <a:r>
              <a:rPr lang="en-US" sz="4200" b="1" i="1" dirty="0"/>
              <a:t> </a:t>
            </a:r>
            <a:r>
              <a:rPr lang="en-US" sz="4200" b="1" i="1" dirty="0" smtClean="0"/>
              <a:t>eth</a:t>
            </a:r>
            <a:r>
              <a:rPr lang="en-US" sz="4200" b="1" i="1" dirty="0">
                <a:solidFill>
                  <a:srgbClr val="008000"/>
                </a:solidFill>
              </a:rPr>
              <a:t>0</a:t>
            </a:r>
            <a:r>
              <a:rPr lang="en-US" sz="4200" b="1" i="1" dirty="0" smtClean="0"/>
              <a:t> </a:t>
            </a:r>
            <a:r>
              <a:rPr lang="en-US" sz="4200" b="1" i="1" dirty="0"/>
              <a:t>-t </a:t>
            </a:r>
            <a:r>
              <a:rPr lang="en-US" sz="4200" b="1" i="1" dirty="0" smtClean="0"/>
              <a:t>10.247.49.</a:t>
            </a:r>
            <a:r>
              <a:rPr lang="en-US" sz="4200" b="1" i="1" dirty="0" smtClean="0">
                <a:solidFill>
                  <a:srgbClr val="FF0000"/>
                </a:solidFill>
              </a:rPr>
              <a:t>X </a:t>
            </a:r>
            <a:r>
              <a:rPr lang="en-US" sz="4200" b="1" i="1" dirty="0" smtClean="0"/>
              <a:t>10.247.49.1</a:t>
            </a:r>
          </a:p>
          <a:p>
            <a:pPr marL="514350" indent="-514350">
              <a:lnSpc>
                <a:spcPct val="110000"/>
              </a:lnSpc>
              <a:buFont typeface="+mj-lt"/>
              <a:buAutoNum type="arabicPeriod"/>
            </a:pPr>
            <a:r>
              <a:rPr lang="en-US" sz="5100" dirty="0" smtClean="0"/>
              <a:t>Open new terminal or tab</a:t>
            </a:r>
          </a:p>
          <a:p>
            <a:pPr marL="514350" indent="-514350">
              <a:lnSpc>
                <a:spcPct val="110000"/>
              </a:lnSpc>
              <a:buFont typeface="+mj-lt"/>
              <a:buAutoNum type="arabicPeriod"/>
            </a:pPr>
            <a:r>
              <a:rPr lang="en-US" sz="5100" dirty="0" smtClean="0"/>
              <a:t>(new terminal/tab)Tell </a:t>
            </a:r>
            <a:r>
              <a:rPr lang="en-US" sz="5100" dirty="0"/>
              <a:t>the gateway </a:t>
            </a:r>
            <a:r>
              <a:rPr lang="en-US" sz="5100" dirty="0" smtClean="0"/>
              <a:t>that you </a:t>
            </a:r>
            <a:r>
              <a:rPr lang="en-US" sz="5100" dirty="0"/>
              <a:t>are the </a:t>
            </a:r>
            <a:r>
              <a:rPr lang="en-US" sz="5100" dirty="0" smtClean="0"/>
              <a:t>target:</a:t>
            </a:r>
          </a:p>
          <a:p>
            <a:pPr marL="400050" lvl="1" indent="0">
              <a:lnSpc>
                <a:spcPct val="110000"/>
              </a:lnSpc>
              <a:buNone/>
            </a:pPr>
            <a:r>
              <a:rPr lang="en-US" sz="4200" b="1" i="1" dirty="0"/>
              <a:t>	</a:t>
            </a:r>
            <a:r>
              <a:rPr lang="en-US" sz="4200" b="1" i="1" dirty="0" smtClean="0"/>
              <a:t>	arpspoof </a:t>
            </a:r>
            <a:r>
              <a:rPr lang="en-US" sz="4200" b="1" i="1" dirty="0"/>
              <a:t>-</a:t>
            </a:r>
            <a:r>
              <a:rPr lang="en-US" sz="4200" b="1" i="1" dirty="0" err="1"/>
              <a:t>i</a:t>
            </a:r>
            <a:r>
              <a:rPr lang="en-US" sz="4200" b="1" i="1" dirty="0"/>
              <a:t> </a:t>
            </a:r>
            <a:r>
              <a:rPr lang="en-US" sz="4200" b="1" i="1" dirty="0" smtClean="0"/>
              <a:t>eth</a:t>
            </a:r>
            <a:r>
              <a:rPr lang="en-US" sz="4200" b="1" i="1" dirty="0">
                <a:solidFill>
                  <a:srgbClr val="008000"/>
                </a:solidFill>
              </a:rPr>
              <a:t>0</a:t>
            </a:r>
            <a:r>
              <a:rPr lang="en-US" sz="4200" b="1" i="1" dirty="0" smtClean="0"/>
              <a:t> </a:t>
            </a:r>
            <a:r>
              <a:rPr lang="en-US" sz="4200" b="1" i="1" dirty="0"/>
              <a:t>-t 10.247.49.1 </a:t>
            </a:r>
            <a:r>
              <a:rPr lang="en-US" sz="4200" b="1" i="1" dirty="0" smtClean="0"/>
              <a:t>10.247.49.</a:t>
            </a:r>
            <a:r>
              <a:rPr lang="en-US" sz="4200" b="1" i="1" dirty="0" smtClean="0">
                <a:solidFill>
                  <a:srgbClr val="FF0000"/>
                </a:solidFill>
              </a:rPr>
              <a:t>X </a:t>
            </a:r>
          </a:p>
          <a:p>
            <a:pPr marL="0" indent="0">
              <a:buNone/>
            </a:pPr>
            <a:endParaRPr lang="en-US" sz="5100" b="1" dirty="0"/>
          </a:p>
          <a:p>
            <a:pPr marL="0" indent="0">
              <a:lnSpc>
                <a:spcPct val="110000"/>
              </a:lnSpc>
              <a:buNone/>
            </a:pPr>
            <a:r>
              <a:rPr lang="en-US" sz="5100" dirty="0" smtClean="0"/>
              <a:t>Viewing </a:t>
            </a:r>
            <a:r>
              <a:rPr lang="en-US" sz="5100" dirty="0"/>
              <a:t>the </a:t>
            </a:r>
            <a:r>
              <a:rPr lang="en-US" sz="5100" dirty="0" smtClean="0"/>
              <a:t>packets*:</a:t>
            </a:r>
          </a:p>
          <a:p>
            <a:pPr marL="514350" indent="-514350">
              <a:lnSpc>
                <a:spcPct val="110000"/>
              </a:lnSpc>
              <a:buFont typeface="+mj-lt"/>
              <a:buAutoNum type="arabicPeriod"/>
            </a:pPr>
            <a:r>
              <a:rPr lang="en-US" sz="5100" dirty="0"/>
              <a:t>Open </a:t>
            </a:r>
            <a:r>
              <a:rPr lang="en-US" sz="5100" dirty="0" smtClean="0"/>
              <a:t>terminal</a:t>
            </a:r>
          </a:p>
          <a:p>
            <a:pPr marL="514350" indent="-514350">
              <a:lnSpc>
                <a:spcPct val="110000"/>
              </a:lnSpc>
              <a:buFont typeface="+mj-lt"/>
              <a:buAutoNum type="arabicPeriod"/>
            </a:pPr>
            <a:r>
              <a:rPr lang="en-US" sz="5100" dirty="0" smtClean="0"/>
              <a:t>View target’s browser images: </a:t>
            </a:r>
            <a:r>
              <a:rPr lang="en-US" sz="5100" b="1" dirty="0" smtClean="0"/>
              <a:t>driftnet </a:t>
            </a:r>
            <a:r>
              <a:rPr lang="en-US" sz="5100" b="1" dirty="0"/>
              <a:t>-</a:t>
            </a:r>
            <a:r>
              <a:rPr lang="en-US" sz="5100" b="1" dirty="0" err="1"/>
              <a:t>i</a:t>
            </a:r>
            <a:r>
              <a:rPr lang="en-US" sz="5100" b="1" dirty="0"/>
              <a:t> </a:t>
            </a:r>
            <a:r>
              <a:rPr lang="en-US" sz="5100" b="1" dirty="0" smtClean="0"/>
              <a:t>eth</a:t>
            </a:r>
            <a:r>
              <a:rPr lang="en-US" sz="5100" b="1" dirty="0">
                <a:solidFill>
                  <a:srgbClr val="008000"/>
                </a:solidFill>
              </a:rPr>
              <a:t>0</a:t>
            </a:r>
            <a:endParaRPr lang="en-US" sz="5100" b="1" dirty="0" smtClean="0">
              <a:solidFill>
                <a:srgbClr val="008000"/>
              </a:solidFill>
            </a:endParaRPr>
          </a:p>
          <a:p>
            <a:pPr marL="514350" indent="-514350">
              <a:lnSpc>
                <a:spcPct val="110000"/>
              </a:lnSpc>
              <a:buFont typeface="+mj-lt"/>
              <a:buAutoNum type="arabicPeriod"/>
            </a:pPr>
            <a:r>
              <a:rPr lang="en-US" sz="5100" dirty="0" smtClean="0"/>
              <a:t>Open new terminal or tab</a:t>
            </a:r>
          </a:p>
          <a:p>
            <a:pPr marL="514350" indent="-514350">
              <a:lnSpc>
                <a:spcPct val="110000"/>
              </a:lnSpc>
              <a:buFont typeface="+mj-lt"/>
              <a:buAutoNum type="arabicPeriod"/>
            </a:pPr>
            <a:r>
              <a:rPr lang="en-US" sz="5100" dirty="0" smtClean="0"/>
              <a:t>View URLs </a:t>
            </a:r>
            <a:r>
              <a:rPr lang="en-US" sz="5100" dirty="0"/>
              <a:t>being </a:t>
            </a:r>
            <a:r>
              <a:rPr lang="en-US" sz="5100" dirty="0" smtClean="0"/>
              <a:t>downloaded: </a:t>
            </a:r>
            <a:r>
              <a:rPr lang="en-US" sz="5100" b="1" dirty="0" err="1" smtClean="0"/>
              <a:t>urlsnarf</a:t>
            </a:r>
            <a:r>
              <a:rPr lang="en-US" sz="5100" b="1" dirty="0" smtClean="0"/>
              <a:t> </a:t>
            </a:r>
            <a:r>
              <a:rPr lang="en-US" sz="5100" b="1" dirty="0"/>
              <a:t>-</a:t>
            </a:r>
            <a:r>
              <a:rPr lang="en-US" sz="5100" b="1" dirty="0" err="1"/>
              <a:t>i</a:t>
            </a:r>
            <a:r>
              <a:rPr lang="en-US" sz="5100" b="1" dirty="0"/>
              <a:t> </a:t>
            </a:r>
            <a:r>
              <a:rPr lang="en-US" sz="5100" b="1" dirty="0" smtClean="0"/>
              <a:t>eth</a:t>
            </a:r>
            <a:r>
              <a:rPr lang="en-US" sz="5100" b="1" dirty="0">
                <a:solidFill>
                  <a:srgbClr val="008000"/>
                </a:solidFill>
              </a:rPr>
              <a:t>0</a:t>
            </a:r>
          </a:p>
          <a:p>
            <a:pPr marL="0" indent="0">
              <a:buNone/>
            </a:pPr>
            <a:endParaRPr lang="en-US" dirty="0" smtClean="0"/>
          </a:p>
          <a:p>
            <a:pPr marL="0" indent="0">
              <a:buNone/>
            </a:pPr>
            <a:r>
              <a:rPr lang="en-US" sz="2500" dirty="0" smtClean="0"/>
              <a:t>*Assuming </a:t>
            </a:r>
            <a:r>
              <a:rPr lang="en-US" sz="2500" i="1" dirty="0" smtClean="0"/>
              <a:t>eth0</a:t>
            </a:r>
            <a:r>
              <a:rPr lang="en-US" sz="2500" dirty="0" smtClean="0"/>
              <a:t> is your </a:t>
            </a:r>
            <a:r>
              <a:rPr lang="en-US" sz="2500" dirty="0"/>
              <a:t>E</a:t>
            </a:r>
            <a:r>
              <a:rPr lang="en-US" sz="2500" dirty="0" smtClean="0"/>
              <a:t>thernet card’s name</a:t>
            </a:r>
            <a:endParaRPr lang="en-US" sz="2500" dirty="0"/>
          </a:p>
        </p:txBody>
      </p:sp>
    </p:spTree>
    <p:extLst>
      <p:ext uri="{BB962C8B-B14F-4D97-AF65-F5344CB8AC3E}">
        <p14:creationId xmlns:p14="http://schemas.microsoft.com/office/powerpoint/2010/main" val="184943856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Network Packets</a:t>
            </a:r>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669660581"/>
              </p:ext>
            </p:extLst>
          </p:nvPr>
        </p:nvGraphicFramePr>
        <p:xfrm>
          <a:off x="471798" y="2948425"/>
          <a:ext cx="8268105" cy="914400"/>
        </p:xfrm>
        <a:graphic>
          <a:graphicData uri="http://schemas.openxmlformats.org/drawingml/2006/table">
            <a:tbl>
              <a:tblPr firstRow="1" bandRow="1">
                <a:tableStyleId>{5C22544A-7EE6-4342-B048-85BDC9FD1C3A}</a:tableStyleId>
              </a:tblPr>
              <a:tblGrid>
                <a:gridCol w="1012070"/>
                <a:gridCol w="1320837"/>
                <a:gridCol w="1286532"/>
                <a:gridCol w="1114995"/>
                <a:gridCol w="1252223"/>
                <a:gridCol w="1217917"/>
                <a:gridCol w="1063531"/>
              </a:tblGrid>
              <a:tr h="668546">
                <a:tc>
                  <a:txBody>
                    <a:bodyPr/>
                    <a:lstStyle/>
                    <a:p>
                      <a:pPr algn="ctr"/>
                      <a:r>
                        <a:rPr lang="en-US" dirty="0" smtClean="0"/>
                        <a:t>Ethernet Frame</a:t>
                      </a:r>
                      <a:r>
                        <a:rPr lang="en-US" baseline="0" dirty="0" smtClean="0"/>
                        <a:t> </a:t>
                      </a:r>
                      <a:r>
                        <a:rPr lang="en-US" dirty="0" smtClean="0"/>
                        <a:t>header</a:t>
                      </a:r>
                      <a:endParaRPr lang="en-US" dirty="0"/>
                    </a:p>
                  </a:txBody>
                  <a:tcPr/>
                </a:tc>
                <a:tc>
                  <a:txBody>
                    <a:bodyPr/>
                    <a:lstStyle/>
                    <a:p>
                      <a:pPr algn="ctr"/>
                      <a:r>
                        <a:rPr lang="en-US" dirty="0" smtClean="0"/>
                        <a:t>IP</a:t>
                      </a:r>
                      <a:r>
                        <a:rPr lang="en-US" baseline="0" dirty="0" smtClean="0"/>
                        <a:t> </a:t>
                      </a:r>
                      <a:r>
                        <a:rPr lang="en-US" dirty="0" smtClean="0"/>
                        <a:t>header</a:t>
                      </a:r>
                      <a:endParaRPr lang="en-US" dirty="0"/>
                    </a:p>
                  </a:txBody>
                  <a:tcPr>
                    <a:solidFill>
                      <a:srgbClr val="800000"/>
                    </a:solidFill>
                  </a:tcPr>
                </a:tc>
                <a:tc>
                  <a:txBody>
                    <a:bodyPr/>
                    <a:lstStyle/>
                    <a:p>
                      <a:pPr algn="ctr"/>
                      <a:r>
                        <a:rPr lang="en-US" dirty="0" smtClean="0"/>
                        <a:t>TCP/UDP header</a:t>
                      </a:r>
                      <a:endParaRPr lang="en-US" dirty="0"/>
                    </a:p>
                  </a:txBody>
                  <a:tcPr>
                    <a:solidFill>
                      <a:srgbClr val="008000"/>
                    </a:solidFill>
                  </a:tcPr>
                </a:tc>
                <a:tc>
                  <a:txBody>
                    <a:bodyPr/>
                    <a:lstStyle/>
                    <a:p>
                      <a:pPr algn="ctr"/>
                      <a:r>
                        <a:rPr lang="en-US" dirty="0" smtClean="0"/>
                        <a:t>Data</a:t>
                      </a:r>
                      <a:endParaRPr lang="en-US" dirty="0"/>
                    </a:p>
                  </a:txBody>
                  <a:tcPr>
                    <a:solidFill>
                      <a:schemeClr val="accent6">
                        <a:lumMod val="75000"/>
                      </a:schemeClr>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TCP/UDP footer</a:t>
                      </a:r>
                    </a:p>
                  </a:txBody>
                  <a:tcPr>
                    <a:solidFill>
                      <a:srgbClr val="008000"/>
                    </a:solidFill>
                  </a:tcPr>
                </a:tc>
                <a:tc>
                  <a:txBody>
                    <a:bodyPr/>
                    <a:lstStyle/>
                    <a:p>
                      <a:pPr algn="ctr"/>
                      <a:r>
                        <a:rPr lang="en-US" dirty="0" smtClean="0"/>
                        <a:t>IP footer</a:t>
                      </a:r>
                      <a:endParaRPr lang="en-US" dirty="0"/>
                    </a:p>
                  </a:txBody>
                  <a:tcPr>
                    <a:solidFill>
                      <a:srgbClr val="80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dirty="0" smtClean="0"/>
                        <a:t>Ethernet Frame </a:t>
                      </a:r>
                      <a:r>
                        <a:rPr lang="en-US" baseline="0" dirty="0" smtClean="0"/>
                        <a:t>footer</a:t>
                      </a:r>
                      <a:endParaRPr lang="en-US" dirty="0" smtClean="0"/>
                    </a:p>
                  </a:txBody>
                  <a:tcPr>
                    <a:solidFill>
                      <a:schemeClr val="accent1"/>
                    </a:solidFill>
                  </a:tcPr>
                </a:tc>
              </a:tr>
            </a:tbl>
          </a:graphicData>
        </a:graphic>
      </p:graphicFrame>
      <p:sp>
        <p:nvSpPr>
          <p:cNvPr id="6" name="Right Brace 5"/>
          <p:cNvSpPr/>
          <p:nvPr/>
        </p:nvSpPr>
        <p:spPr>
          <a:xfrm rot="5400000">
            <a:off x="4409335" y="1022824"/>
            <a:ext cx="363650" cy="6145878"/>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9" name="TextBox 8"/>
          <p:cNvSpPr txBox="1"/>
          <p:nvPr/>
        </p:nvSpPr>
        <p:spPr>
          <a:xfrm>
            <a:off x="3561983" y="4262989"/>
            <a:ext cx="2496306" cy="369332"/>
          </a:xfrm>
          <a:prstGeom prst="rect">
            <a:avLst/>
          </a:prstGeom>
          <a:noFill/>
        </p:spPr>
        <p:txBody>
          <a:bodyPr wrap="square" rtlCol="0">
            <a:spAutoFit/>
          </a:bodyPr>
          <a:lstStyle/>
          <a:p>
            <a:r>
              <a:rPr lang="en-US" dirty="0" smtClean="0"/>
              <a:t>Ethernet frame payload</a:t>
            </a:r>
            <a:endParaRPr lang="en-US" dirty="0"/>
          </a:p>
        </p:txBody>
      </p:sp>
      <p:sp>
        <p:nvSpPr>
          <p:cNvPr id="10" name="Right Brace 9"/>
          <p:cNvSpPr/>
          <p:nvPr/>
        </p:nvSpPr>
        <p:spPr>
          <a:xfrm rot="16200000">
            <a:off x="4452476" y="817682"/>
            <a:ext cx="379557" cy="3678766"/>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1" name="TextBox 10"/>
          <p:cNvSpPr txBox="1"/>
          <p:nvPr/>
        </p:nvSpPr>
        <p:spPr>
          <a:xfrm>
            <a:off x="3693368" y="2073101"/>
            <a:ext cx="1956172" cy="369332"/>
          </a:xfrm>
          <a:prstGeom prst="rect">
            <a:avLst/>
          </a:prstGeom>
          <a:noFill/>
        </p:spPr>
        <p:txBody>
          <a:bodyPr wrap="square" rtlCol="0">
            <a:spAutoFit/>
          </a:bodyPr>
          <a:lstStyle/>
          <a:p>
            <a:r>
              <a:rPr lang="en-US" dirty="0" smtClean="0"/>
              <a:t>IP packet payload</a:t>
            </a:r>
            <a:endParaRPr lang="en-US" dirty="0"/>
          </a:p>
        </p:txBody>
      </p:sp>
    </p:spTree>
    <p:extLst>
      <p:ext uri="{BB962C8B-B14F-4D97-AF65-F5344CB8AC3E}">
        <p14:creationId xmlns:p14="http://schemas.microsoft.com/office/powerpoint/2010/main" val="387844429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Scapy (1/3)</a:t>
            </a:r>
            <a:endParaRPr lang="en-US" dirty="0"/>
          </a:p>
        </p:txBody>
      </p:sp>
      <p:sp>
        <p:nvSpPr>
          <p:cNvPr id="3" name="Content Placeholder 2"/>
          <p:cNvSpPr>
            <a:spLocks noGrp="1"/>
          </p:cNvSpPr>
          <p:nvPr>
            <p:ph idx="1"/>
          </p:nvPr>
        </p:nvSpPr>
        <p:spPr>
          <a:xfrm>
            <a:off x="457200" y="1600200"/>
            <a:ext cx="8229600" cy="4838071"/>
          </a:xfrm>
        </p:spPr>
        <p:txBody>
          <a:bodyPr>
            <a:normAutofit/>
          </a:bodyPr>
          <a:lstStyle/>
          <a:p>
            <a:pPr algn="just"/>
            <a:r>
              <a:rPr lang="en-US" dirty="0"/>
              <a:t>I</a:t>
            </a:r>
            <a:r>
              <a:rPr lang="en-US" dirty="0" smtClean="0"/>
              <a:t>s </a:t>
            </a:r>
            <a:r>
              <a:rPr lang="en-US" dirty="0"/>
              <a:t>a Python program that enables the user to </a:t>
            </a:r>
            <a:r>
              <a:rPr lang="en-US" b="1" dirty="0"/>
              <a:t>send</a:t>
            </a:r>
            <a:r>
              <a:rPr lang="en-US" dirty="0"/>
              <a:t>, </a:t>
            </a:r>
            <a:r>
              <a:rPr lang="en-US" b="1" dirty="0" smtClean="0"/>
              <a:t>sniff</a:t>
            </a:r>
            <a:r>
              <a:rPr lang="en-US" dirty="0" smtClean="0"/>
              <a:t>, </a:t>
            </a:r>
            <a:r>
              <a:rPr lang="en-US" b="1" dirty="0" smtClean="0"/>
              <a:t>dissect</a:t>
            </a:r>
            <a:r>
              <a:rPr lang="en-US" dirty="0" smtClean="0"/>
              <a:t> </a:t>
            </a:r>
            <a:r>
              <a:rPr lang="en-US" dirty="0"/>
              <a:t>and </a:t>
            </a:r>
            <a:r>
              <a:rPr lang="en-US" b="1" dirty="0"/>
              <a:t>forge</a:t>
            </a:r>
            <a:r>
              <a:rPr lang="en-US" dirty="0"/>
              <a:t> network </a:t>
            </a:r>
            <a:r>
              <a:rPr lang="en-US" b="1" dirty="0" smtClean="0"/>
              <a:t>packets</a:t>
            </a:r>
            <a:endParaRPr lang="en-US" dirty="0"/>
          </a:p>
          <a:p>
            <a:pPr algn="just"/>
            <a:r>
              <a:rPr lang="en-US" dirty="0" smtClean="0"/>
              <a:t>Allows </a:t>
            </a:r>
            <a:r>
              <a:rPr lang="en-US" dirty="0"/>
              <a:t>construction of tools that can probe, scan or attack </a:t>
            </a:r>
            <a:r>
              <a:rPr lang="en-US" dirty="0" smtClean="0"/>
              <a:t>networks</a:t>
            </a:r>
            <a:endParaRPr lang="en-US" dirty="0"/>
          </a:p>
          <a:p>
            <a:pPr algn="just"/>
            <a:r>
              <a:rPr lang="en-US" dirty="0" smtClean="0"/>
              <a:t>Replicate functionality of: </a:t>
            </a:r>
            <a:r>
              <a:rPr lang="en-US" dirty="0" err="1" smtClean="0"/>
              <a:t>nmap</a:t>
            </a:r>
            <a:r>
              <a:rPr lang="en-US" dirty="0" smtClean="0"/>
              <a:t>, </a:t>
            </a:r>
            <a:r>
              <a:rPr lang="en-US" dirty="0"/>
              <a:t>arpspoof, </a:t>
            </a:r>
            <a:r>
              <a:rPr lang="en-US" i="1" dirty="0" smtClean="0"/>
              <a:t>etc</a:t>
            </a:r>
            <a:r>
              <a:rPr lang="en-US" dirty="0" smtClean="0"/>
              <a:t>. </a:t>
            </a:r>
          </a:p>
          <a:p>
            <a:pPr algn="just"/>
            <a:r>
              <a:rPr lang="en-US" dirty="0" smtClean="0"/>
              <a:t>Available in Kali</a:t>
            </a:r>
            <a:endParaRPr lang="en-US" dirty="0"/>
          </a:p>
          <a:p>
            <a:pPr algn="just"/>
            <a:endParaRPr lang="en-US" dirty="0"/>
          </a:p>
        </p:txBody>
      </p:sp>
      <p:pic>
        <p:nvPicPr>
          <p:cNvPr id="4" name="Picture 3"/>
          <p:cNvPicPr>
            <a:picLocks noChangeAspect="1"/>
          </p:cNvPicPr>
          <p:nvPr/>
        </p:nvPicPr>
        <p:blipFill>
          <a:blip r:embed="rId2"/>
          <a:stretch>
            <a:fillRect/>
          </a:stretch>
        </p:blipFill>
        <p:spPr>
          <a:xfrm>
            <a:off x="6202832" y="4587345"/>
            <a:ext cx="2941168" cy="1351749"/>
          </a:xfrm>
          <a:prstGeom prst="rect">
            <a:avLst/>
          </a:prstGeom>
        </p:spPr>
      </p:pic>
    </p:spTree>
    <p:extLst>
      <p:ext uri="{BB962C8B-B14F-4D97-AF65-F5344CB8AC3E}">
        <p14:creationId xmlns:p14="http://schemas.microsoft.com/office/powerpoint/2010/main" val="40156177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Scapy (2/3)</a:t>
            </a:r>
            <a:endParaRPr lang="en-US" dirty="0"/>
          </a:p>
        </p:txBody>
      </p:sp>
      <p:sp>
        <p:nvSpPr>
          <p:cNvPr id="3" name="Content Placeholder 2"/>
          <p:cNvSpPr>
            <a:spLocks noGrp="1"/>
          </p:cNvSpPr>
          <p:nvPr>
            <p:ph idx="1"/>
          </p:nvPr>
        </p:nvSpPr>
        <p:spPr>
          <a:xfrm>
            <a:off x="457200" y="1600200"/>
            <a:ext cx="8229600" cy="4869894"/>
          </a:xfrm>
        </p:spPr>
        <p:txBody>
          <a:bodyPr>
            <a:normAutofit fontScale="77500" lnSpcReduction="20000"/>
          </a:bodyPr>
          <a:lstStyle/>
          <a:p>
            <a:pPr>
              <a:lnSpc>
                <a:spcPct val="120000"/>
              </a:lnSpc>
              <a:spcAft>
                <a:spcPts val="1200"/>
              </a:spcAft>
            </a:pPr>
            <a:r>
              <a:rPr lang="en-US" dirty="0" smtClean="0"/>
              <a:t>Kali terminal: type </a:t>
            </a:r>
            <a:r>
              <a:rPr lang="en-US" i="1" dirty="0" smtClean="0"/>
              <a:t>scapy </a:t>
            </a:r>
          </a:p>
          <a:p>
            <a:pPr marL="0" indent="0">
              <a:buNone/>
            </a:pPr>
            <a:r>
              <a:rPr lang="en-US" i="1" dirty="0" smtClean="0"/>
              <a:t>Welcome </a:t>
            </a:r>
            <a:r>
              <a:rPr lang="en-US" i="1" dirty="0"/>
              <a:t>to Scapy (</a:t>
            </a:r>
            <a:r>
              <a:rPr lang="en-US" i="1" dirty="0" smtClean="0"/>
              <a:t>2.0.1) </a:t>
            </a:r>
            <a:endParaRPr lang="en-US" dirty="0" smtClean="0"/>
          </a:p>
          <a:p>
            <a:r>
              <a:rPr lang="en-US" b="1" dirty="0" smtClean="0"/>
              <a:t>Crafting </a:t>
            </a:r>
            <a:r>
              <a:rPr lang="en-US" b="1" dirty="0"/>
              <a:t>packets </a:t>
            </a:r>
            <a:endParaRPr lang="en-US" dirty="0"/>
          </a:p>
          <a:p>
            <a:pPr lvl="1"/>
            <a:r>
              <a:rPr lang="en-US" i="1" dirty="0"/>
              <a:t>a=IP(</a:t>
            </a:r>
            <a:r>
              <a:rPr lang="en-US" i="1" dirty="0" err="1"/>
              <a:t>dst</a:t>
            </a:r>
            <a:r>
              <a:rPr lang="en-US" i="1" dirty="0" smtClean="0"/>
              <a:t>=”10.247.49.1")/</a:t>
            </a:r>
            <a:r>
              <a:rPr lang="en-US" i="1" dirty="0"/>
              <a:t>TCP(</a:t>
            </a:r>
            <a:r>
              <a:rPr lang="en-US" i="1" dirty="0" err="1" smtClean="0"/>
              <a:t>dport</a:t>
            </a:r>
            <a:r>
              <a:rPr lang="en-US" i="1" dirty="0" smtClean="0"/>
              <a:t>=80)/</a:t>
            </a:r>
            <a:r>
              <a:rPr lang="en-US" i="1" dirty="0"/>
              <a:t>"This is my message"</a:t>
            </a:r>
            <a:endParaRPr lang="en-US" i="1" dirty="0" smtClean="0"/>
          </a:p>
          <a:p>
            <a:pPr lvl="1"/>
            <a:r>
              <a:rPr lang="en-US" i="1" dirty="0" smtClean="0"/>
              <a:t>b=IP</a:t>
            </a:r>
            <a:r>
              <a:rPr lang="en-US" i="1" dirty="0"/>
              <a:t>(</a:t>
            </a:r>
            <a:r>
              <a:rPr lang="en-US" i="1" dirty="0" err="1"/>
              <a:t>dst</a:t>
            </a:r>
            <a:r>
              <a:rPr lang="en-US" i="1" dirty="0"/>
              <a:t>="8.8.8.8")/UDP()/DNS(</a:t>
            </a:r>
            <a:r>
              <a:rPr lang="en-US" i="1" dirty="0" err="1"/>
              <a:t>rd</a:t>
            </a:r>
            <a:r>
              <a:rPr lang="en-US" i="1" dirty="0"/>
              <a:t>=1,qd=DNSQR(</a:t>
            </a:r>
            <a:r>
              <a:rPr lang="en-US" i="1" dirty="0" err="1"/>
              <a:t>qname</a:t>
            </a:r>
            <a:r>
              <a:rPr lang="en-US" i="1" dirty="0"/>
              <a:t>="</a:t>
            </a:r>
            <a:r>
              <a:rPr lang="en-US" i="1" dirty="0" err="1" smtClean="0"/>
              <a:t>www.usf.edu</a:t>
            </a:r>
            <a:r>
              <a:rPr lang="en-US" i="1" dirty="0"/>
              <a:t>")</a:t>
            </a:r>
            <a:r>
              <a:rPr lang="en-US" i="1" dirty="0" smtClean="0"/>
              <a:t>)</a:t>
            </a:r>
            <a:endParaRPr lang="en-US" i="1" dirty="0"/>
          </a:p>
          <a:p>
            <a:r>
              <a:rPr lang="en-US" b="1" dirty="0" smtClean="0"/>
              <a:t>Sending </a:t>
            </a:r>
            <a:r>
              <a:rPr lang="en-US" b="1" dirty="0"/>
              <a:t>&amp; receiving packets </a:t>
            </a:r>
            <a:endParaRPr lang="en-US" b="1" dirty="0" smtClean="0"/>
          </a:p>
          <a:p>
            <a:pPr lvl="1"/>
            <a:r>
              <a:rPr lang="en-US" i="1" dirty="0" smtClean="0"/>
              <a:t>send(</a:t>
            </a:r>
            <a:r>
              <a:rPr lang="en-US" i="1" dirty="0"/>
              <a:t>a) </a:t>
            </a:r>
            <a:endParaRPr lang="en-US" i="1" dirty="0" smtClean="0"/>
          </a:p>
          <a:p>
            <a:pPr lvl="1"/>
            <a:r>
              <a:rPr lang="en-US" i="1" dirty="0"/>
              <a:t>s</a:t>
            </a:r>
            <a:r>
              <a:rPr lang="en-US" i="1" dirty="0" smtClean="0"/>
              <a:t>r1(b)</a:t>
            </a:r>
            <a:endParaRPr lang="en-US" dirty="0"/>
          </a:p>
          <a:p>
            <a:r>
              <a:rPr lang="en-US" b="1" dirty="0" smtClean="0"/>
              <a:t>Sniffing traffic</a:t>
            </a:r>
          </a:p>
          <a:p>
            <a:pPr lvl="1"/>
            <a:r>
              <a:rPr lang="en-US" i="1" dirty="0"/>
              <a:t>c</a:t>
            </a:r>
            <a:r>
              <a:rPr lang="en-US" i="1" dirty="0" smtClean="0"/>
              <a:t>=</a:t>
            </a:r>
            <a:r>
              <a:rPr lang="en-US" i="1" dirty="0"/>
              <a:t>sniff(filter=“host </a:t>
            </a:r>
            <a:r>
              <a:rPr lang="en-US" i="1" dirty="0" smtClean="0"/>
              <a:t>10.247.49.1", </a:t>
            </a:r>
            <a:r>
              <a:rPr lang="en-US" i="1" dirty="0"/>
              <a:t>count</a:t>
            </a:r>
            <a:r>
              <a:rPr lang="en-US" i="1" dirty="0" smtClean="0"/>
              <a:t>=5)</a:t>
            </a:r>
          </a:p>
          <a:p>
            <a:pPr lvl="1"/>
            <a:r>
              <a:rPr lang="en-US" i="1" dirty="0" err="1"/>
              <a:t>c</a:t>
            </a:r>
            <a:r>
              <a:rPr lang="en-US" i="1" dirty="0" err="1" smtClean="0"/>
              <a:t>.summary</a:t>
            </a:r>
            <a:r>
              <a:rPr lang="en-US" i="1" dirty="0" smtClean="0"/>
              <a:t>()</a:t>
            </a:r>
            <a:endParaRPr lang="en-US" dirty="0"/>
          </a:p>
        </p:txBody>
      </p:sp>
    </p:spTree>
    <p:extLst>
      <p:ext uri="{BB962C8B-B14F-4D97-AF65-F5344CB8AC3E}">
        <p14:creationId xmlns:p14="http://schemas.microsoft.com/office/powerpoint/2010/main" val="38490814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Scapy (3/3)</a:t>
            </a:r>
            <a:endParaRPr lang="en-US" dirty="0"/>
          </a:p>
        </p:txBody>
      </p:sp>
      <p:sp>
        <p:nvSpPr>
          <p:cNvPr id="3" name="Content Placeholder 2"/>
          <p:cNvSpPr>
            <a:spLocks noGrp="1"/>
          </p:cNvSpPr>
          <p:nvPr>
            <p:ph idx="1"/>
          </p:nvPr>
        </p:nvSpPr>
        <p:spPr>
          <a:xfrm>
            <a:off x="211667" y="1600200"/>
            <a:ext cx="8839200" cy="4525963"/>
          </a:xfrm>
        </p:spPr>
        <p:txBody>
          <a:bodyPr>
            <a:normAutofit/>
          </a:bodyPr>
          <a:lstStyle/>
          <a:p>
            <a:r>
              <a:rPr lang="en-US" b="1" i="1" dirty="0" err="1"/>
              <a:t>lsc</a:t>
            </a:r>
            <a:r>
              <a:rPr lang="en-US" b="1" i="1" dirty="0"/>
              <a:t>(</a:t>
            </a:r>
            <a:r>
              <a:rPr lang="en-US" b="1" i="1" dirty="0" smtClean="0"/>
              <a:t>)</a:t>
            </a:r>
          </a:p>
          <a:p>
            <a:pPr lvl="1"/>
            <a:r>
              <a:rPr lang="en-US" dirty="0"/>
              <a:t>l</a:t>
            </a:r>
            <a:r>
              <a:rPr lang="en-US" dirty="0" smtClean="0"/>
              <a:t>ist </a:t>
            </a:r>
            <a:r>
              <a:rPr lang="en-US" dirty="0"/>
              <a:t>of </a:t>
            </a:r>
            <a:r>
              <a:rPr lang="en-US" i="1" dirty="0"/>
              <a:t>scapy</a:t>
            </a:r>
            <a:r>
              <a:rPr lang="en-US" dirty="0"/>
              <a:t> higher level coded </a:t>
            </a:r>
            <a:r>
              <a:rPr lang="en-US" dirty="0" smtClean="0"/>
              <a:t>functions </a:t>
            </a:r>
          </a:p>
          <a:p>
            <a:pPr lvl="1">
              <a:lnSpc>
                <a:spcPct val="60000"/>
              </a:lnSpc>
            </a:pPr>
            <a:endParaRPr lang="en-US" dirty="0" smtClean="0"/>
          </a:p>
          <a:p>
            <a:r>
              <a:rPr lang="en-US" b="1" i="1" dirty="0" err="1" smtClean="0"/>
              <a:t>traceroute</a:t>
            </a:r>
            <a:r>
              <a:rPr lang="en-US" dirty="0" smtClean="0"/>
              <a:t> function: </a:t>
            </a:r>
            <a:endParaRPr lang="en-US" dirty="0"/>
          </a:p>
          <a:p>
            <a:pPr marL="971550" lvl="1" indent="-514350">
              <a:buFont typeface="+mj-lt"/>
              <a:buAutoNum type="arabicPeriod"/>
            </a:pPr>
            <a:r>
              <a:rPr lang="en-US" i="1" dirty="0"/>
              <a:t>ans,unans=</a:t>
            </a:r>
            <a:r>
              <a:rPr lang="en-US" i="1" dirty="0" err="1"/>
              <a:t>traceroute</a:t>
            </a:r>
            <a:r>
              <a:rPr lang="en-US" i="1" dirty="0"/>
              <a:t>(</a:t>
            </a:r>
            <a:r>
              <a:rPr lang="en-US" i="1" dirty="0" smtClean="0"/>
              <a:t>["</a:t>
            </a:r>
            <a:r>
              <a:rPr lang="en-US" i="1" dirty="0" err="1" smtClean="0"/>
              <a:t>www.cnet.com</a:t>
            </a:r>
            <a:r>
              <a:rPr lang="en-US" i="1" dirty="0"/>
              <a:t>"],</a:t>
            </a:r>
            <a:r>
              <a:rPr lang="en-US" i="1" dirty="0" err="1"/>
              <a:t>maxttl</a:t>
            </a:r>
            <a:r>
              <a:rPr lang="en-US" i="1" dirty="0"/>
              <a:t>=20</a:t>
            </a:r>
            <a:r>
              <a:rPr lang="en-US" i="1" dirty="0" smtClean="0"/>
              <a:t>)</a:t>
            </a:r>
          </a:p>
          <a:p>
            <a:pPr marL="971550" lvl="1" indent="-514350">
              <a:buFont typeface="+mj-lt"/>
              <a:buAutoNum type="arabicPeriod"/>
            </a:pPr>
            <a:r>
              <a:rPr lang="en-US" i="1" dirty="0" err="1" smtClean="0"/>
              <a:t>ans.graph</a:t>
            </a:r>
            <a:r>
              <a:rPr lang="en-US" i="1" dirty="0" smtClean="0"/>
              <a:t>()</a:t>
            </a:r>
          </a:p>
          <a:p>
            <a:r>
              <a:rPr lang="en-US" b="1" i="1" dirty="0" err="1"/>
              <a:t>a</a:t>
            </a:r>
            <a:r>
              <a:rPr lang="en-US" b="1" i="1" dirty="0" err="1" smtClean="0"/>
              <a:t>rping</a:t>
            </a:r>
            <a:r>
              <a:rPr lang="en-US" dirty="0" smtClean="0"/>
              <a:t> function (determine if host is up):</a:t>
            </a:r>
          </a:p>
          <a:p>
            <a:pPr lvl="1"/>
            <a:r>
              <a:rPr lang="en-US" i="1" dirty="0" err="1"/>
              <a:t>arping</a:t>
            </a:r>
            <a:r>
              <a:rPr lang="en-US" i="1" dirty="0"/>
              <a:t> ("</a:t>
            </a:r>
            <a:r>
              <a:rPr lang="en-US" i="1" dirty="0" smtClean="0"/>
              <a:t>10.247.49.112")</a:t>
            </a:r>
            <a:endParaRPr lang="en-US" i="1" dirty="0"/>
          </a:p>
        </p:txBody>
      </p:sp>
    </p:spTree>
    <p:extLst>
      <p:ext uri="{BB962C8B-B14F-4D97-AF65-F5344CB8AC3E}">
        <p14:creationId xmlns:p14="http://schemas.microsoft.com/office/powerpoint/2010/main" val="1925659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Practice 2</a:t>
            </a:r>
            <a:endParaRPr lang="en-US" i="1" dirty="0"/>
          </a:p>
        </p:txBody>
      </p:sp>
      <p:sp>
        <p:nvSpPr>
          <p:cNvPr id="3" name="Content Placeholder 2"/>
          <p:cNvSpPr>
            <a:spLocks noGrp="1"/>
          </p:cNvSpPr>
          <p:nvPr>
            <p:ph idx="1"/>
          </p:nvPr>
        </p:nvSpPr>
        <p:spPr/>
        <p:txBody>
          <a:bodyPr/>
          <a:lstStyle/>
          <a:p>
            <a:pPr algn="just"/>
            <a:r>
              <a:rPr lang="en-US" dirty="0"/>
              <a:t>Open </a:t>
            </a:r>
            <a:r>
              <a:rPr lang="en-US" i="1" dirty="0" err="1"/>
              <a:t>Wireshark</a:t>
            </a:r>
            <a:r>
              <a:rPr lang="en-US" dirty="0"/>
              <a:t> and start sniffing</a:t>
            </a:r>
          </a:p>
          <a:p>
            <a:pPr algn="just"/>
            <a:r>
              <a:rPr lang="en-US" dirty="0" smtClean="0"/>
              <a:t>Use </a:t>
            </a:r>
            <a:r>
              <a:rPr lang="en-US" i="1" dirty="0" smtClean="0"/>
              <a:t>Scapy</a:t>
            </a:r>
            <a:r>
              <a:rPr lang="en-US" dirty="0" smtClean="0"/>
              <a:t> to craft network packets</a:t>
            </a:r>
          </a:p>
          <a:p>
            <a:pPr algn="just"/>
            <a:r>
              <a:rPr lang="en-US" dirty="0" smtClean="0"/>
              <a:t>Try </a:t>
            </a:r>
            <a:r>
              <a:rPr lang="en-US" i="1" dirty="0" err="1" smtClean="0"/>
              <a:t>Scapy’s</a:t>
            </a:r>
            <a:r>
              <a:rPr lang="en-US" dirty="0" smtClean="0"/>
              <a:t> higher-level coded functions (</a:t>
            </a:r>
            <a:r>
              <a:rPr lang="en-US" i="1" dirty="0" smtClean="0"/>
              <a:t>e.g. </a:t>
            </a:r>
            <a:r>
              <a:rPr lang="en-US" dirty="0" err="1" smtClean="0"/>
              <a:t>traceroute</a:t>
            </a:r>
            <a:r>
              <a:rPr lang="en-US" dirty="0" smtClean="0"/>
              <a:t>, </a:t>
            </a:r>
            <a:r>
              <a:rPr lang="en-US" dirty="0" err="1" smtClean="0"/>
              <a:t>arping</a:t>
            </a:r>
            <a:r>
              <a:rPr lang="en-US" dirty="0" smtClean="0"/>
              <a:t> </a:t>
            </a:r>
            <a:r>
              <a:rPr lang="en-US" i="1" dirty="0" smtClean="0"/>
              <a:t>etc.</a:t>
            </a:r>
            <a:r>
              <a:rPr lang="en-US" dirty="0" smtClean="0"/>
              <a:t>)</a:t>
            </a:r>
          </a:p>
          <a:p>
            <a:pPr algn="just"/>
            <a:endParaRPr lang="en-US" dirty="0"/>
          </a:p>
          <a:p>
            <a:pPr algn="just"/>
            <a:r>
              <a:rPr lang="en-US" dirty="0" smtClean="0"/>
              <a:t>How do the crafted packets look in </a:t>
            </a:r>
            <a:r>
              <a:rPr lang="en-US" i="1" dirty="0" err="1" smtClean="0"/>
              <a:t>Wireshark</a:t>
            </a:r>
            <a:r>
              <a:rPr lang="en-US" dirty="0" smtClean="0"/>
              <a:t>?</a:t>
            </a:r>
          </a:p>
          <a:p>
            <a:pPr algn="just"/>
            <a:r>
              <a:rPr lang="en-US" dirty="0" smtClean="0"/>
              <a:t>What interesting </a:t>
            </a:r>
            <a:r>
              <a:rPr lang="en-US" i="1" dirty="0" smtClean="0"/>
              <a:t>Scapy</a:t>
            </a:r>
            <a:r>
              <a:rPr lang="en-US" dirty="0"/>
              <a:t> </a:t>
            </a:r>
            <a:r>
              <a:rPr lang="en-US" dirty="0" smtClean="0"/>
              <a:t>functions did you find? </a:t>
            </a:r>
            <a:endParaRPr lang="en-US" dirty="0"/>
          </a:p>
        </p:txBody>
      </p:sp>
    </p:spTree>
    <p:extLst>
      <p:ext uri="{BB962C8B-B14F-4D97-AF65-F5344CB8AC3E}">
        <p14:creationId xmlns:p14="http://schemas.microsoft.com/office/powerpoint/2010/main" val="3307311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Sources of Information</a:t>
            </a:r>
            <a:endParaRPr lang="en-US" dirty="0"/>
          </a:p>
        </p:txBody>
      </p:sp>
      <p:sp>
        <p:nvSpPr>
          <p:cNvPr id="3" name="Content Placeholder 2"/>
          <p:cNvSpPr>
            <a:spLocks noGrp="1"/>
          </p:cNvSpPr>
          <p:nvPr>
            <p:ph idx="1"/>
          </p:nvPr>
        </p:nvSpPr>
        <p:spPr>
          <a:xfrm>
            <a:off x="168795" y="1600200"/>
            <a:ext cx="8672784" cy="4525963"/>
          </a:xfrm>
        </p:spPr>
        <p:txBody>
          <a:bodyPr>
            <a:normAutofit/>
          </a:bodyPr>
          <a:lstStyle/>
          <a:p>
            <a:r>
              <a:rPr lang="en-US" dirty="0" smtClean="0"/>
              <a:t>Scapy: </a:t>
            </a:r>
          </a:p>
          <a:p>
            <a:pPr lvl="1"/>
            <a:r>
              <a:rPr lang="en-US" sz="1800" dirty="0" smtClean="0">
                <a:hlinkClick r:id="rId2"/>
              </a:rPr>
              <a:t>http</a:t>
            </a:r>
            <a:r>
              <a:rPr lang="en-US" sz="1800" dirty="0">
                <a:hlinkClick r:id="rId2"/>
              </a:rPr>
              <a:t>://www.secdev.org/projects/scapy/doc/usage.html#interactive-</a:t>
            </a:r>
            <a:r>
              <a:rPr lang="en-US" sz="1800" dirty="0" smtClean="0">
                <a:hlinkClick r:id="rId2"/>
              </a:rPr>
              <a:t>tutorial</a:t>
            </a:r>
            <a:endParaRPr lang="en-US" sz="1800" dirty="0"/>
          </a:p>
          <a:p>
            <a:r>
              <a:rPr lang="en-US" dirty="0" err="1" smtClean="0"/>
              <a:t>Wireshark</a:t>
            </a:r>
            <a:r>
              <a:rPr lang="en-US" dirty="0" smtClean="0"/>
              <a:t>:</a:t>
            </a:r>
          </a:p>
          <a:p>
            <a:pPr lvl="1"/>
            <a:r>
              <a:rPr lang="en-US" sz="1800" dirty="0">
                <a:hlinkClick r:id="rId3"/>
              </a:rPr>
              <a:t>http://www.wireshark.org/</a:t>
            </a:r>
            <a:r>
              <a:rPr lang="en-US" sz="1800" dirty="0" smtClean="0">
                <a:hlinkClick r:id="rId3"/>
              </a:rPr>
              <a:t>about.html</a:t>
            </a:r>
            <a:endParaRPr lang="en-US" sz="1800" dirty="0"/>
          </a:p>
          <a:p>
            <a:r>
              <a:rPr lang="en-US" dirty="0" smtClean="0"/>
              <a:t>About Sniffing</a:t>
            </a:r>
          </a:p>
          <a:p>
            <a:pPr lvl="1"/>
            <a:r>
              <a:rPr lang="en-US" sz="1800" dirty="0" smtClean="0">
                <a:hlinkClick r:id="rId4"/>
              </a:rPr>
              <a:t>http</a:t>
            </a:r>
            <a:r>
              <a:rPr lang="en-US" sz="1800" dirty="0">
                <a:hlinkClick r:id="rId4"/>
              </a:rPr>
              <a:t>://www.dark-hack.net/index.php/weblog/view/sniffing_in_wired_environment_lan/</a:t>
            </a:r>
            <a:endParaRPr lang="en-US" sz="1800" dirty="0"/>
          </a:p>
          <a:p>
            <a:endParaRPr lang="en-US" dirty="0" smtClean="0"/>
          </a:p>
          <a:p>
            <a:endParaRPr lang="en-US" dirty="0"/>
          </a:p>
        </p:txBody>
      </p:sp>
    </p:spTree>
    <p:extLst>
      <p:ext uri="{BB962C8B-B14F-4D97-AF65-F5344CB8AC3E}">
        <p14:creationId xmlns:p14="http://schemas.microsoft.com/office/powerpoint/2010/main" val="117765061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5250"/>
            <a:ext cx="8229600" cy="6030913"/>
          </a:xfrm>
        </p:spPr>
        <p:txBody>
          <a:bodyPr/>
          <a:lstStyle/>
          <a:p>
            <a:r>
              <a:rPr lang="en-US" dirty="0" smtClean="0"/>
              <a:t>Packet sniffer and packet analysis can help with the following:</a:t>
            </a:r>
          </a:p>
          <a:p>
            <a:endParaRPr lang="en-US" dirty="0" smtClean="0"/>
          </a:p>
          <a:p>
            <a:pPr lvl="1"/>
            <a:r>
              <a:rPr lang="en-US" dirty="0" smtClean="0"/>
              <a:t>Understanding network characteristics</a:t>
            </a:r>
          </a:p>
          <a:p>
            <a:pPr lvl="1"/>
            <a:r>
              <a:rPr lang="en-US" dirty="0" smtClean="0"/>
              <a:t>Learning who is on the network</a:t>
            </a:r>
          </a:p>
          <a:p>
            <a:pPr lvl="1"/>
            <a:r>
              <a:rPr lang="en-US" dirty="0" smtClean="0"/>
              <a:t>Determining who or what is utilizing available bandwidth</a:t>
            </a:r>
          </a:p>
          <a:p>
            <a:pPr lvl="1"/>
            <a:r>
              <a:rPr lang="en-US" dirty="0" smtClean="0"/>
              <a:t>Identifying peak network usage times</a:t>
            </a:r>
          </a:p>
          <a:p>
            <a:pPr lvl="1"/>
            <a:r>
              <a:rPr lang="en-US" dirty="0" smtClean="0"/>
              <a:t>Identifying possible attacks or malicious activity</a:t>
            </a:r>
          </a:p>
          <a:p>
            <a:pPr lvl="1"/>
            <a:r>
              <a:rPr lang="en-US" dirty="0" smtClean="0"/>
              <a:t>Finding unsecured and bloating applications</a:t>
            </a:r>
            <a:endParaRPr lang="en-US" dirty="0"/>
          </a:p>
        </p:txBody>
      </p:sp>
    </p:spTree>
    <p:extLst>
      <p:ext uri="{BB962C8B-B14F-4D97-AF65-F5344CB8AC3E}">
        <p14:creationId xmlns:p14="http://schemas.microsoft.com/office/powerpoint/2010/main" val="1576757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Packet Sniffers Work?</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A cooperative effort between software and hardware</a:t>
            </a:r>
          </a:p>
          <a:p>
            <a:pPr lvl="1"/>
            <a:r>
              <a:rPr lang="en-US" dirty="0" smtClean="0"/>
              <a:t>Collection: packet sniffer collects raw binary data from the </a:t>
            </a:r>
            <a:r>
              <a:rPr lang="en-US" dirty="0" smtClean="0"/>
              <a:t>wire</a:t>
            </a:r>
          </a:p>
          <a:p>
            <a:pPr lvl="1"/>
            <a:r>
              <a:rPr lang="en-US" dirty="0" smtClean="0"/>
              <a:t>Often needs to turn </a:t>
            </a:r>
            <a:r>
              <a:rPr lang="en-US" dirty="0" smtClean="0"/>
              <a:t>network </a:t>
            </a:r>
            <a:r>
              <a:rPr lang="en-US" dirty="0" smtClean="0"/>
              <a:t>interface </a:t>
            </a:r>
            <a:r>
              <a:rPr lang="en-US" dirty="0" smtClean="0"/>
              <a:t>card into </a:t>
            </a:r>
            <a:r>
              <a:rPr lang="en-US" b="1" i="1" dirty="0" smtClean="0"/>
              <a:t>promiscuous </a:t>
            </a:r>
            <a:r>
              <a:rPr lang="en-US" b="1" i="1" dirty="0" smtClean="0"/>
              <a:t>mode</a:t>
            </a:r>
            <a:endParaRPr lang="en-US" dirty="0" smtClean="0"/>
          </a:p>
          <a:p>
            <a:pPr lvl="1"/>
            <a:r>
              <a:rPr lang="en-US" dirty="0" smtClean="0"/>
              <a:t>Conversion: convert captured binary data into readable form (command-line sniffers, such as </a:t>
            </a:r>
            <a:r>
              <a:rPr lang="en-US" i="1" dirty="0" err="1" smtClean="0"/>
              <a:t>tcpdump</a:t>
            </a:r>
            <a:r>
              <a:rPr lang="en-US" dirty="0" smtClean="0"/>
              <a:t>)</a:t>
            </a:r>
          </a:p>
          <a:p>
            <a:pPr lvl="1"/>
            <a:r>
              <a:rPr lang="en-US" dirty="0" smtClean="0"/>
              <a:t>Analysis: verifies protocol; analyzes protocol’s specific features, etc. (advanced sniffers, such as </a:t>
            </a:r>
            <a:r>
              <a:rPr lang="en-US" i="1" dirty="0" smtClean="0"/>
              <a:t>Wireshark</a:t>
            </a:r>
            <a:r>
              <a:rPr lang="en-US" dirty="0" smtClean="0"/>
              <a:t>)</a:t>
            </a:r>
            <a:endParaRPr lang="en-US" dirty="0"/>
          </a:p>
        </p:txBody>
      </p:sp>
    </p:spTree>
    <p:extLst>
      <p:ext uri="{BB962C8B-B14F-4D97-AF65-F5344CB8AC3E}">
        <p14:creationId xmlns:p14="http://schemas.microsoft.com/office/powerpoint/2010/main" val="941083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Practice 1</a:t>
            </a:r>
            <a:endParaRPr lang="en-US" i="1" dirty="0"/>
          </a:p>
        </p:txBody>
      </p:sp>
      <p:sp>
        <p:nvSpPr>
          <p:cNvPr id="3" name="Content Placeholder 2"/>
          <p:cNvSpPr>
            <a:spLocks noGrp="1"/>
          </p:cNvSpPr>
          <p:nvPr>
            <p:ph idx="1"/>
          </p:nvPr>
        </p:nvSpPr>
        <p:spPr/>
        <p:txBody>
          <a:bodyPr>
            <a:normAutofit/>
          </a:bodyPr>
          <a:lstStyle/>
          <a:p>
            <a:r>
              <a:rPr lang="en-US" dirty="0" smtClean="0"/>
              <a:t>Use </a:t>
            </a:r>
            <a:r>
              <a:rPr lang="en-US" dirty="0" err="1" smtClean="0"/>
              <a:t>tcpdump</a:t>
            </a:r>
            <a:r>
              <a:rPr lang="en-US" dirty="0" smtClean="0"/>
              <a:t> to capture traffic and store it in a </a:t>
            </a:r>
            <a:r>
              <a:rPr lang="en-US" dirty="0" err="1" smtClean="0"/>
              <a:t>pcap</a:t>
            </a:r>
            <a:r>
              <a:rPr lang="en-US" dirty="0" smtClean="0"/>
              <a:t> file</a:t>
            </a:r>
          </a:p>
          <a:p>
            <a:pPr lvl="1"/>
            <a:r>
              <a:rPr lang="en-US" dirty="0" smtClean="0"/>
              <a:t>Use “</a:t>
            </a:r>
            <a:r>
              <a:rPr lang="en-US" dirty="0" err="1" smtClean="0"/>
              <a:t>tcpdump</a:t>
            </a:r>
            <a:r>
              <a:rPr lang="en-US" dirty="0" smtClean="0"/>
              <a:t> –</a:t>
            </a:r>
            <a:r>
              <a:rPr lang="en-US" dirty="0" err="1"/>
              <a:t>i</a:t>
            </a:r>
            <a:r>
              <a:rPr lang="en-US" dirty="0" smtClean="0"/>
              <a:t> eth0 –v –w </a:t>
            </a:r>
            <a:r>
              <a:rPr lang="en-US" dirty="0" err="1" smtClean="0"/>
              <a:t>pcapfilename</a:t>
            </a:r>
            <a:r>
              <a:rPr lang="en-US" dirty="0" smtClean="0"/>
              <a:t>” to capture</a:t>
            </a:r>
          </a:p>
          <a:p>
            <a:pPr lvl="1"/>
            <a:r>
              <a:rPr lang="en-US" dirty="0" smtClean="0"/>
              <a:t>Use “</a:t>
            </a:r>
            <a:r>
              <a:rPr lang="en-US" dirty="0" err="1" smtClean="0"/>
              <a:t>tcpdump</a:t>
            </a:r>
            <a:r>
              <a:rPr lang="en-US" dirty="0" smtClean="0"/>
              <a:t> –r </a:t>
            </a:r>
            <a:r>
              <a:rPr lang="en-US" dirty="0" err="1" smtClean="0"/>
              <a:t>pcapfilename</a:t>
            </a:r>
            <a:r>
              <a:rPr lang="en-US" dirty="0" smtClean="0"/>
              <a:t>” to view in real time</a:t>
            </a:r>
          </a:p>
        </p:txBody>
      </p:sp>
    </p:spTree>
    <p:extLst>
      <p:ext uri="{BB962C8B-B14F-4D97-AF65-F5344CB8AC3E}">
        <p14:creationId xmlns:p14="http://schemas.microsoft.com/office/powerpoint/2010/main" val="296059188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algn="just"/>
            <a:r>
              <a:rPr lang="en-US" dirty="0"/>
              <a:t>N</a:t>
            </a:r>
            <a:r>
              <a:rPr lang="en-US" dirty="0" smtClean="0"/>
              <a:t>etwork </a:t>
            </a:r>
            <a:r>
              <a:rPr lang="en-US" dirty="0"/>
              <a:t>protocol </a:t>
            </a:r>
            <a:r>
              <a:rPr lang="en-US" dirty="0" smtClean="0"/>
              <a:t>analyzer</a:t>
            </a:r>
          </a:p>
          <a:p>
            <a:pPr algn="just"/>
            <a:r>
              <a:rPr lang="en-US" dirty="0" smtClean="0"/>
              <a:t>It </a:t>
            </a:r>
            <a:r>
              <a:rPr lang="en-US" dirty="0"/>
              <a:t>lets you capture and interactively browse the traffic running on a computer </a:t>
            </a:r>
            <a:r>
              <a:rPr lang="en-US" dirty="0" smtClean="0"/>
              <a:t>network</a:t>
            </a:r>
          </a:p>
          <a:p>
            <a:pPr algn="just"/>
            <a:endParaRPr lang="en-US" dirty="0" smtClean="0"/>
          </a:p>
          <a:p>
            <a:pPr algn="just"/>
            <a:r>
              <a:rPr lang="en-US" dirty="0"/>
              <a:t>Available </a:t>
            </a:r>
            <a:r>
              <a:rPr lang="en-US" dirty="0" smtClean="0"/>
              <a:t>at: </a:t>
            </a:r>
          </a:p>
          <a:p>
            <a:pPr marL="457200" lvl="1" indent="0" algn="just">
              <a:buNone/>
            </a:pPr>
            <a:r>
              <a:rPr lang="en-US" dirty="0" smtClean="0">
                <a:hlinkClick r:id="rId2"/>
              </a:rPr>
              <a:t>http</a:t>
            </a:r>
            <a:r>
              <a:rPr lang="en-US" dirty="0">
                <a:hlinkClick r:id="rId2"/>
              </a:rPr>
              <a:t>://www.wireshark.org/</a:t>
            </a:r>
            <a:r>
              <a:rPr lang="en-US" dirty="0" smtClean="0">
                <a:hlinkClick r:id="rId2"/>
              </a:rPr>
              <a:t>download.html</a:t>
            </a:r>
            <a:endParaRPr lang="en-US" dirty="0" smtClean="0"/>
          </a:p>
          <a:p>
            <a:pPr lvl="2" algn="just"/>
            <a:endParaRPr lang="en-US" dirty="0"/>
          </a:p>
        </p:txBody>
      </p:sp>
      <p:pic>
        <p:nvPicPr>
          <p:cNvPr id="4" name="Picture 3"/>
          <p:cNvPicPr>
            <a:picLocks noChangeAspect="1"/>
          </p:cNvPicPr>
          <p:nvPr/>
        </p:nvPicPr>
        <p:blipFill>
          <a:blip r:embed="rId3"/>
          <a:stretch>
            <a:fillRect/>
          </a:stretch>
        </p:blipFill>
        <p:spPr>
          <a:xfrm>
            <a:off x="3026715" y="347633"/>
            <a:ext cx="2803904" cy="8609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5" name="Picture 4"/>
          <p:cNvPicPr>
            <a:picLocks noChangeAspect="1"/>
          </p:cNvPicPr>
          <p:nvPr/>
        </p:nvPicPr>
        <p:blipFill>
          <a:blip r:embed="rId4"/>
          <a:stretch>
            <a:fillRect/>
          </a:stretch>
        </p:blipFill>
        <p:spPr>
          <a:xfrm>
            <a:off x="7883073" y="5557821"/>
            <a:ext cx="1138666" cy="1138666"/>
          </a:xfrm>
          <a:prstGeom prst="rect">
            <a:avLst/>
          </a:prstGeom>
        </p:spPr>
      </p:pic>
    </p:spTree>
    <p:extLst>
      <p:ext uri="{BB962C8B-B14F-4D97-AF65-F5344CB8AC3E}">
        <p14:creationId xmlns:p14="http://schemas.microsoft.com/office/powerpoint/2010/main" val="16820958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i="1" dirty="0" smtClean="0"/>
              <a:t>Practice </a:t>
            </a:r>
            <a:r>
              <a:rPr lang="en-US" i="1" dirty="0" smtClean="0"/>
              <a:t>2</a:t>
            </a:r>
            <a:endParaRPr lang="en-US" i="1" dirty="0"/>
          </a:p>
        </p:txBody>
      </p:sp>
      <p:sp>
        <p:nvSpPr>
          <p:cNvPr id="3" name="Content Placeholder 2"/>
          <p:cNvSpPr>
            <a:spLocks noGrp="1"/>
          </p:cNvSpPr>
          <p:nvPr>
            <p:ph idx="1"/>
          </p:nvPr>
        </p:nvSpPr>
        <p:spPr/>
        <p:txBody>
          <a:bodyPr>
            <a:normAutofit/>
          </a:bodyPr>
          <a:lstStyle/>
          <a:p>
            <a:r>
              <a:rPr lang="en-US" dirty="0" smtClean="0"/>
              <a:t>Sniff network traffic using </a:t>
            </a:r>
            <a:r>
              <a:rPr lang="en-US" i="1" dirty="0" err="1" smtClean="0"/>
              <a:t>Wireshark</a:t>
            </a:r>
            <a:endParaRPr lang="en-US" i="1" dirty="0" smtClean="0"/>
          </a:p>
          <a:p>
            <a:pPr lvl="1"/>
            <a:r>
              <a:rPr lang="en-US" dirty="0" smtClean="0"/>
              <a:t>What can you see? </a:t>
            </a:r>
          </a:p>
          <a:p>
            <a:pPr lvl="1"/>
            <a:r>
              <a:rPr lang="en-US" dirty="0" smtClean="0"/>
              <a:t>Can you see other network hosts traffic</a:t>
            </a:r>
            <a:r>
              <a:rPr lang="en-US" dirty="0" smtClean="0"/>
              <a:t>?</a:t>
            </a:r>
            <a:endParaRPr lang="en-US" dirty="0" smtClean="0"/>
          </a:p>
        </p:txBody>
      </p:sp>
    </p:spTree>
    <p:extLst>
      <p:ext uri="{BB962C8B-B14F-4D97-AF65-F5344CB8AC3E}">
        <p14:creationId xmlns:p14="http://schemas.microsoft.com/office/powerpoint/2010/main" val="17128894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Common Network Devices</a:t>
            </a:r>
            <a:endParaRPr lang="en-US" dirty="0"/>
          </a:p>
        </p:txBody>
      </p:sp>
      <p:sp>
        <p:nvSpPr>
          <p:cNvPr id="3" name="Content Placeholder 2"/>
          <p:cNvSpPr>
            <a:spLocks noGrp="1"/>
          </p:cNvSpPr>
          <p:nvPr>
            <p:ph idx="1"/>
          </p:nvPr>
        </p:nvSpPr>
        <p:spPr/>
        <p:txBody>
          <a:bodyPr/>
          <a:lstStyle/>
          <a:p>
            <a:pPr marL="0" indent="0">
              <a:buNone/>
            </a:pPr>
            <a:r>
              <a:rPr lang="en-US" dirty="0" smtClean="0"/>
              <a:t>Network devices are components used to connect computers or other electronic devices together for communication and sharing resources</a:t>
            </a:r>
          </a:p>
          <a:p>
            <a:r>
              <a:rPr lang="en-US" dirty="0" smtClean="0"/>
              <a:t>Ethernet Hub</a:t>
            </a:r>
          </a:p>
          <a:p>
            <a:r>
              <a:rPr lang="en-US" dirty="0" smtClean="0"/>
              <a:t>Network Switch</a:t>
            </a:r>
          </a:p>
          <a:p>
            <a:r>
              <a:rPr lang="en-US" dirty="0" smtClean="0"/>
              <a:t>Router</a:t>
            </a:r>
          </a:p>
          <a:p>
            <a:r>
              <a:rPr lang="en-US" dirty="0" smtClean="0"/>
              <a:t>Gateway</a:t>
            </a:r>
          </a:p>
          <a:p>
            <a:endParaRPr lang="en-US" dirty="0" smtClean="0"/>
          </a:p>
        </p:txBody>
      </p:sp>
    </p:spTree>
    <p:extLst>
      <p:ext uri="{BB962C8B-B14F-4D97-AF65-F5344CB8AC3E}">
        <p14:creationId xmlns:p14="http://schemas.microsoft.com/office/powerpoint/2010/main" val="61759723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Ethernet Hub</a:t>
            </a:r>
            <a:endParaRPr lang="en-US" dirty="0"/>
          </a:p>
        </p:txBody>
      </p:sp>
      <p:sp>
        <p:nvSpPr>
          <p:cNvPr id="3" name="Content Placeholder 2"/>
          <p:cNvSpPr>
            <a:spLocks noGrp="1"/>
          </p:cNvSpPr>
          <p:nvPr>
            <p:ph idx="1"/>
          </p:nvPr>
        </p:nvSpPr>
        <p:spPr>
          <a:xfrm>
            <a:off x="457200" y="1600201"/>
            <a:ext cx="8229600" cy="4087368"/>
          </a:xfrm>
        </p:spPr>
        <p:txBody>
          <a:bodyPr>
            <a:normAutofit lnSpcReduction="10000"/>
          </a:bodyPr>
          <a:lstStyle/>
          <a:p>
            <a:r>
              <a:rPr lang="en-US" dirty="0" smtClean="0"/>
              <a:t>A device for connecting multiple devices to create larger networks</a:t>
            </a:r>
          </a:p>
          <a:p>
            <a:r>
              <a:rPr lang="en-US" dirty="0" smtClean="0"/>
              <a:t>Hubs simply direct data packets to all devices that are connected to it, regardless of the destination of data packages </a:t>
            </a:r>
          </a:p>
          <a:p>
            <a:r>
              <a:rPr lang="en-US" dirty="0" smtClean="0"/>
              <a:t>Works in physical layer of OSI model</a:t>
            </a:r>
          </a:p>
          <a:p>
            <a:r>
              <a:rPr lang="en-US" dirty="0"/>
              <a:t>provide a pathway for the electrical signals to travel along</a:t>
            </a:r>
          </a:p>
        </p:txBody>
      </p:sp>
      <p:pic>
        <p:nvPicPr>
          <p:cNvPr id="4" name="Picture 3"/>
          <p:cNvPicPr>
            <a:picLocks noChangeAspect="1"/>
          </p:cNvPicPr>
          <p:nvPr/>
        </p:nvPicPr>
        <p:blipFill>
          <a:blip r:embed="rId3"/>
          <a:stretch>
            <a:fillRect/>
          </a:stretch>
        </p:blipFill>
        <p:spPr>
          <a:xfrm>
            <a:off x="6400800" y="5114278"/>
            <a:ext cx="2286000" cy="1511708"/>
          </a:xfrm>
          <a:prstGeom prst="rect">
            <a:avLst/>
          </a:prstGeom>
        </p:spPr>
      </p:pic>
    </p:spTree>
    <p:extLst>
      <p:ext uri="{BB962C8B-B14F-4D97-AF65-F5344CB8AC3E}">
        <p14:creationId xmlns:p14="http://schemas.microsoft.com/office/powerpoint/2010/main" val="205157462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3188</TotalTime>
  <Words>1274</Words>
  <Application>Microsoft Macintosh PowerPoint</Application>
  <PresentationFormat>On-screen Show (4:3)</PresentationFormat>
  <Paragraphs>214</Paragraphs>
  <Slides>27</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27</vt:i4>
      </vt:variant>
    </vt:vector>
  </HeadingPairs>
  <TitlesOfParts>
    <vt:vector size="30" baseType="lpstr">
      <vt:lpstr>Calibri</vt:lpstr>
      <vt:lpstr>Arial</vt:lpstr>
      <vt:lpstr>Office Theme</vt:lpstr>
      <vt:lpstr>Sniffing Network Traffic</vt:lpstr>
      <vt:lpstr>What is Network Sniffing?</vt:lpstr>
      <vt:lpstr>PowerPoint Presentation</vt:lpstr>
      <vt:lpstr>How Packet Sniffers Work?</vt:lpstr>
      <vt:lpstr>Practice 1</vt:lpstr>
      <vt:lpstr>PowerPoint Presentation</vt:lpstr>
      <vt:lpstr>Practice 2</vt:lpstr>
      <vt:lpstr>Common Network Devices</vt:lpstr>
      <vt:lpstr>Ethernet Hub</vt:lpstr>
      <vt:lpstr>Network Switches</vt:lpstr>
      <vt:lpstr>PowerPoint Presentation</vt:lpstr>
      <vt:lpstr>Router</vt:lpstr>
      <vt:lpstr>PowerPoint Presentation</vt:lpstr>
      <vt:lpstr>Gateway</vt:lpstr>
      <vt:lpstr>Star Network Topology</vt:lpstr>
      <vt:lpstr>Sniffing in Wired Environment</vt:lpstr>
      <vt:lpstr>Where to Sniff the Network?</vt:lpstr>
      <vt:lpstr>PowerPoint Presentation</vt:lpstr>
      <vt:lpstr>ARP Poisoning</vt:lpstr>
      <vt:lpstr>Man-In-The-Middle-Attack </vt:lpstr>
      <vt:lpstr>Man-In-The-Middle-Attack  though ARP Poisoning</vt:lpstr>
      <vt:lpstr>Network Packets</vt:lpstr>
      <vt:lpstr>Scapy (1/3)</vt:lpstr>
      <vt:lpstr>Scapy (2/3)</vt:lpstr>
      <vt:lpstr>Scapy (3/3)</vt:lpstr>
      <vt:lpstr>Practice 2</vt:lpstr>
      <vt:lpstr>Sources of Information</vt:lpstr>
    </vt:vector>
  </TitlesOfParts>
  <Company>KSU</Company>
  <LinksUpToDate>false</LinksUpToDate>
  <SharedDoc>false</SharedDoc>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Sniffing Network Traffic</dc:title>
  <dc:creator>Alex</dc:creator>
  <cp:lastModifiedBy>Ou, Xinming</cp:lastModifiedBy>
  <cp:revision>168</cp:revision>
  <dcterms:created xsi:type="dcterms:W3CDTF">2012-08-28T16:56:09Z</dcterms:created>
  <dcterms:modified xsi:type="dcterms:W3CDTF">2017-01-23T21:40:44Z</dcterms:modified>
</cp:coreProperties>
</file>